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10287000" cx="18288000"/>
  <p:notesSz cx="6858000" cy="9144000"/>
  <p:embeddedFontLst>
    <p:embeddedFont>
      <p:font typeface="Blinker Light"/>
      <p:regular r:id="rId38"/>
      <p:bold r:id="rId39"/>
    </p:embeddedFont>
    <p:embeddedFont>
      <p:font typeface="Blinker"/>
      <p:regular r:id="rId40"/>
      <p:bold r:id="rId41"/>
    </p:embeddedFont>
    <p:embeddedFont>
      <p:font typeface="Nunito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linker-regular.fntdata"/><Relationship Id="rId20" Type="http://schemas.openxmlformats.org/officeDocument/2006/relationships/slide" Target="slides/slide15.xml"/><Relationship Id="rId42" Type="http://schemas.openxmlformats.org/officeDocument/2006/relationships/font" Target="fonts/NunitoSans-regular.fntdata"/><Relationship Id="rId41" Type="http://schemas.openxmlformats.org/officeDocument/2006/relationships/font" Target="fonts/Blinker-bold.fntdata"/><Relationship Id="rId22" Type="http://schemas.openxmlformats.org/officeDocument/2006/relationships/slide" Target="slides/slide17.xml"/><Relationship Id="rId44" Type="http://schemas.openxmlformats.org/officeDocument/2006/relationships/font" Target="fonts/NunitoSans-italic.fntdata"/><Relationship Id="rId21" Type="http://schemas.openxmlformats.org/officeDocument/2006/relationships/slide" Target="slides/slide16.xml"/><Relationship Id="rId43" Type="http://schemas.openxmlformats.org/officeDocument/2006/relationships/font" Target="fonts/Nunito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BlinkerLight-bold.fntdata"/><Relationship Id="rId16" Type="http://schemas.openxmlformats.org/officeDocument/2006/relationships/slide" Target="slides/slide11.xml"/><Relationship Id="rId38" Type="http://schemas.openxmlformats.org/officeDocument/2006/relationships/font" Target="fonts/Blinker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44051d15e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2744051d15e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44051d15e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2744051d15e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44051d15e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g2744051d15e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44051d15e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2744051d15e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44051d15e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g2744051d15e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44051d15e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2744051d15e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744051d15e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g2744051d15e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744051d15e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2744051d15e_0_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75ebd1e70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g275ebd1e70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744051d15e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2744051d15e_0_4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5ebd1e70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g275ebd1e704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75ebd1e704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 name="Google Shape;473;g275ebd1e704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75ebd1e704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g275ebd1e704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75ebd1e70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275ebd1e704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75ebd1e704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g275ebd1e704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75ebd1e704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g275ebd1e704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75ebd1e704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g275ebd1e704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5ebd1e704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275ebd1e704_0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7a38e940b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2" name="Google Shape;642;g27a38e940bc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7a38e940b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3" name="Google Shape;663;g27a38e940b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5c698d01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g1e5c698d01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7a38e940bc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6" name="Google Shape;686;g27a38e940bc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7a38e940bc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g27a38e940bc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5c698d01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g1e5c698d01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44051d15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g2744051d15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44051d15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2744051d15e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44051d1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2744051d15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44051d15e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2744051d15e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46.png"/><Relationship Id="rId7" Type="http://schemas.openxmlformats.org/officeDocument/2006/relationships/image" Target="../media/image41.png"/><Relationship Id="rId8"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0.png"/><Relationship Id="rId10" Type="http://schemas.openxmlformats.org/officeDocument/2006/relationships/image" Target="../media/image43.png"/><Relationship Id="rId9"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hyperlink" Target="https://hookrace.net/blog/nim-binary-size/" TargetMode="External"/><Relationship Id="rId7" Type="http://schemas.openxmlformats.org/officeDocument/2006/relationships/hyperlink" Target="https://github.com/khchen/winim/tree/master/tcclib" TargetMode="External"/><Relationship Id="rId8"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50.png"/><Relationship Id="rId9"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61.png"/><Relationship Id="rId7" Type="http://schemas.openxmlformats.org/officeDocument/2006/relationships/image" Target="../media/image58.png"/><Relationship Id="rId8"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5.png"/><Relationship Id="rId11" Type="http://schemas.openxmlformats.org/officeDocument/2006/relationships/hyperlink" Target="https://github.com/khchen/winim/blob/master/winim/inc/windef.nim#L3281" TargetMode="External"/><Relationship Id="rId10" Type="http://schemas.openxmlformats.org/officeDocument/2006/relationships/image" Target="../media/image55.png"/><Relationship Id="rId9" Type="http://schemas.openxmlformats.org/officeDocument/2006/relationships/hyperlink" Target="https://github.com/mrexodia/phnt-single-header" TargetMode="External"/><Relationship Id="rId5" Type="http://schemas.openxmlformats.org/officeDocument/2006/relationships/hyperlink" Target="https://learn.microsoft.com/en-us/windows/win32/api/winternl/ns-winternl-peb_ldr_data" TargetMode="External"/><Relationship Id="rId6" Type="http://schemas.openxmlformats.org/officeDocument/2006/relationships/image" Target="../media/image69.png"/><Relationship Id="rId7" Type="http://schemas.openxmlformats.org/officeDocument/2006/relationships/image" Target="../media/image54.png"/><Relationship Id="rId8" Type="http://schemas.openxmlformats.org/officeDocument/2006/relationships/hyperlink" Target="https://github.com/wine-mirror/wine/blob/master/include/winternl.h#L364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2.png"/><Relationship Id="rId9" Type="http://schemas.openxmlformats.org/officeDocument/2006/relationships/image" Target="../media/image68.png"/><Relationship Id="rId5" Type="http://schemas.openxmlformats.org/officeDocument/2006/relationships/image" Target="../media/image57.png"/><Relationship Id="rId6" Type="http://schemas.openxmlformats.org/officeDocument/2006/relationships/image" Target="../media/image59.png"/><Relationship Id="rId7" Type="http://schemas.openxmlformats.org/officeDocument/2006/relationships/image" Target="../media/image64.png"/><Relationship Id="rId8"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6.png"/><Relationship Id="rId11" Type="http://schemas.openxmlformats.org/officeDocument/2006/relationships/image" Target="../media/image73.png"/><Relationship Id="rId10" Type="http://schemas.openxmlformats.org/officeDocument/2006/relationships/image" Target="../media/image72.png"/><Relationship Id="rId9" Type="http://schemas.openxmlformats.org/officeDocument/2006/relationships/image" Target="../media/image67.png"/><Relationship Id="rId5" Type="http://schemas.openxmlformats.org/officeDocument/2006/relationships/image" Target="../media/image78.png"/><Relationship Id="rId6" Type="http://schemas.openxmlformats.org/officeDocument/2006/relationships/image" Target="../media/image70.png"/><Relationship Id="rId7" Type="http://schemas.openxmlformats.org/officeDocument/2006/relationships/hyperlink" Target="https://nim-lang.org/docs/dynlib.html" TargetMode="External"/><Relationship Id="rId8" Type="http://schemas.openxmlformats.org/officeDocument/2006/relationships/image" Target="../media/image9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71.png"/><Relationship Id="rId9" Type="http://schemas.openxmlformats.org/officeDocument/2006/relationships/image" Target="../media/image84.png"/><Relationship Id="rId5" Type="http://schemas.openxmlformats.org/officeDocument/2006/relationships/image" Target="../media/image75.png"/><Relationship Id="rId6" Type="http://schemas.openxmlformats.org/officeDocument/2006/relationships/image" Target="../media/image85.png"/><Relationship Id="rId7" Type="http://schemas.openxmlformats.org/officeDocument/2006/relationships/image" Target="../media/image82.png"/><Relationship Id="rId8"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76.png"/><Relationship Id="rId5" Type="http://schemas.openxmlformats.org/officeDocument/2006/relationships/image" Target="../media/image74.png"/><Relationship Id="rId6" Type="http://schemas.openxmlformats.org/officeDocument/2006/relationships/image" Target="../media/image83.png"/><Relationship Id="rId7"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81.png"/><Relationship Id="rId11" Type="http://schemas.openxmlformats.org/officeDocument/2006/relationships/image" Target="../media/image104.png"/><Relationship Id="rId10" Type="http://schemas.openxmlformats.org/officeDocument/2006/relationships/image" Target="../media/image86.png"/><Relationship Id="rId9" Type="http://schemas.openxmlformats.org/officeDocument/2006/relationships/image" Target="../media/image95.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0.png"/><Relationship Id="rId8"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nim-lang.org/" TargetMode="External"/><Relationship Id="rId5" Type="http://schemas.openxmlformats.org/officeDocument/2006/relationships/hyperlink" Target="https://nim-lang.org/blog/2023/08/01/nim-v20-released.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97.png"/><Relationship Id="rId5" Type="http://schemas.openxmlformats.org/officeDocument/2006/relationships/image" Target="../media/image106.png"/><Relationship Id="rId6" Type="http://schemas.openxmlformats.org/officeDocument/2006/relationships/image" Target="../media/image8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98.png"/><Relationship Id="rId11" Type="http://schemas.openxmlformats.org/officeDocument/2006/relationships/hyperlink" Target="https://github.com/nim-lang/Nim/blob/version-2-0/lib/pure/dynlib.nim#L182" TargetMode="External"/><Relationship Id="rId10" Type="http://schemas.openxmlformats.org/officeDocument/2006/relationships/image" Target="../media/image94.png"/><Relationship Id="rId12" Type="http://schemas.openxmlformats.org/officeDocument/2006/relationships/image" Target="../media/image119.png"/><Relationship Id="rId9" Type="http://schemas.openxmlformats.org/officeDocument/2006/relationships/image" Target="../media/image99.png"/><Relationship Id="rId5" Type="http://schemas.openxmlformats.org/officeDocument/2006/relationships/image" Target="../media/image112.png"/><Relationship Id="rId6" Type="http://schemas.openxmlformats.org/officeDocument/2006/relationships/image" Target="../media/image92.png"/><Relationship Id="rId7" Type="http://schemas.openxmlformats.org/officeDocument/2006/relationships/image" Target="../media/image91.png"/><Relationship Id="rId8" Type="http://schemas.openxmlformats.org/officeDocument/2006/relationships/image" Target="../media/image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14.png"/><Relationship Id="rId10" Type="http://schemas.openxmlformats.org/officeDocument/2006/relationships/image" Target="../media/image109.png"/><Relationship Id="rId9" Type="http://schemas.openxmlformats.org/officeDocument/2006/relationships/image" Target="../media/image105.png"/><Relationship Id="rId5" Type="http://schemas.openxmlformats.org/officeDocument/2006/relationships/image" Target="../media/image100.png"/><Relationship Id="rId6" Type="http://schemas.openxmlformats.org/officeDocument/2006/relationships/hyperlink" Target="https://github.com/m4ul3r/malware/blob/main/nim/PIC_shellcode/nim.cfg" TargetMode="External"/><Relationship Id="rId7" Type="http://schemas.openxmlformats.org/officeDocument/2006/relationships/image" Target="../media/image102.png"/><Relationship Id="rId8" Type="http://schemas.openxmlformats.org/officeDocument/2006/relationships/image" Target="../media/image1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03.png"/><Relationship Id="rId7" Type="http://schemas.openxmlformats.org/officeDocument/2006/relationships/image" Target="../media/image107.png"/><Relationship Id="rId8"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08.png"/><Relationship Id="rId9" Type="http://schemas.openxmlformats.org/officeDocument/2006/relationships/image" Target="../media/image117.png"/><Relationship Id="rId5" Type="http://schemas.openxmlformats.org/officeDocument/2006/relationships/image" Target="../media/image111.png"/><Relationship Id="rId6" Type="http://schemas.openxmlformats.org/officeDocument/2006/relationships/image" Target="../media/image110.png"/><Relationship Id="rId7" Type="http://schemas.openxmlformats.org/officeDocument/2006/relationships/image" Target="../media/image113.png"/><Relationship Id="rId8" Type="http://schemas.openxmlformats.org/officeDocument/2006/relationships/image" Target="../media/image1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23.png"/><Relationship Id="rId5" Type="http://schemas.openxmlformats.org/officeDocument/2006/relationships/image" Target="../media/image128.png"/><Relationship Id="rId6" Type="http://schemas.openxmlformats.org/officeDocument/2006/relationships/image" Target="../media/image121.png"/><Relationship Id="rId7" Type="http://schemas.openxmlformats.org/officeDocument/2006/relationships/image" Target="../media/image1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25.png"/><Relationship Id="rId10" Type="http://schemas.openxmlformats.org/officeDocument/2006/relationships/image" Target="../media/image137.png"/><Relationship Id="rId9" Type="http://schemas.openxmlformats.org/officeDocument/2006/relationships/image" Target="../media/image124.png"/><Relationship Id="rId5" Type="http://schemas.openxmlformats.org/officeDocument/2006/relationships/image" Target="../media/image138.png"/><Relationship Id="rId6" Type="http://schemas.openxmlformats.org/officeDocument/2006/relationships/image" Target="../media/image126.png"/><Relationship Id="rId7" Type="http://schemas.openxmlformats.org/officeDocument/2006/relationships/image" Target="../media/image130.png"/><Relationship Id="rId8" Type="http://schemas.openxmlformats.org/officeDocument/2006/relationships/image" Target="../media/image1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36.png"/><Relationship Id="rId5" Type="http://schemas.openxmlformats.org/officeDocument/2006/relationships/image" Target="../media/image129.png"/><Relationship Id="rId6" Type="http://schemas.openxmlformats.org/officeDocument/2006/relationships/image" Target="../media/image127.png"/><Relationship Id="rId7" Type="http://schemas.openxmlformats.org/officeDocument/2006/relationships/image" Target="../media/image1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32.png"/><Relationship Id="rId5" Type="http://schemas.openxmlformats.org/officeDocument/2006/relationships/image" Target="../media/image131.png"/><Relationship Id="rId6" Type="http://schemas.openxmlformats.org/officeDocument/2006/relationships/image" Target="../media/image139.png"/><Relationship Id="rId7" Type="http://schemas.openxmlformats.org/officeDocument/2006/relationships/image" Target="../media/image146.png"/><Relationship Id="rId8"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github.com/nim-lang/Nim/wiki/Nim-for-C-programmers" TargetMode="External"/><Relationship Id="rId9" Type="http://schemas.openxmlformats.org/officeDocument/2006/relationships/hyperlink" Target="https://github.com/nim-lang/Nim/wiki/Nim-for-Python-Programmers" TargetMode="External"/><Relationship Id="rId5" Type="http://schemas.openxmlformats.org/officeDocument/2006/relationships/hyperlink" Target="https://nim-lang.org/docs/manual.html#implementation-specific-pragmas-emit-pragma" TargetMode="External"/><Relationship Id="rId6" Type="http://schemas.openxmlformats.org/officeDocument/2006/relationships/image" Target="../media/image19.png"/><Relationship Id="rId7" Type="http://schemas.openxmlformats.org/officeDocument/2006/relationships/image" Target="../media/image9.png"/><Relationship Id="rId8"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41.png"/><Relationship Id="rId5" Type="http://schemas.openxmlformats.org/officeDocument/2006/relationships/image" Target="../media/image145.png"/><Relationship Id="rId6" Type="http://schemas.openxmlformats.org/officeDocument/2006/relationships/image" Target="../media/image140.png"/><Relationship Id="rId7" Type="http://schemas.openxmlformats.org/officeDocument/2006/relationships/image" Target="../media/image1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nim-lang.org/docs/system.html#staticRead,string" TargetMode="External"/><Relationship Id="rId9" Type="http://schemas.openxmlformats.org/officeDocument/2006/relationships/image" Target="../media/image1.png"/><Relationship Id="rId5" Type="http://schemas.openxmlformats.org/officeDocument/2006/relationships/hyperlink" Target="https://nim-lang.org/docs/system.html#debugEcho%2Cvarargs%5Btyped%2C%5D" TargetMode="External"/><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14.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7.png"/><Relationship Id="rId9"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38.png"/><Relationship Id="rId7" Type="http://schemas.openxmlformats.org/officeDocument/2006/relationships/image" Target="../media/image24.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9.png"/><Relationship Id="rId10" Type="http://schemas.openxmlformats.org/officeDocument/2006/relationships/image" Target="../media/image26.png"/><Relationship Id="rId9"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32.png"/><Relationship Id="rId7" Type="http://schemas.openxmlformats.org/officeDocument/2006/relationships/image" Target="../media/image47.png"/><Relationship Id="rId8"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0" y="0"/>
            <a:ext cx="18288000" cy="10279380"/>
          </a:xfrm>
          <a:prstGeom prst="rect">
            <a:avLst/>
          </a:prstGeom>
          <a:noFill/>
          <a:ln>
            <a:noFill/>
          </a:ln>
        </p:spPr>
      </p:pic>
      <p:pic>
        <p:nvPicPr>
          <p:cNvPr id="85" name="Google Shape;85;p13"/>
          <p:cNvPicPr preferRelativeResize="0"/>
          <p:nvPr/>
        </p:nvPicPr>
        <p:blipFill rotWithShape="1">
          <a:blip r:embed="rId4">
            <a:alphaModFix/>
          </a:blip>
          <a:srcRect b="5139" l="0" r="55359" t="8873"/>
          <a:stretch/>
        </p:blipFill>
        <p:spPr>
          <a:xfrm>
            <a:off x="8730425" y="0"/>
            <a:ext cx="9571502" cy="10371151"/>
          </a:xfrm>
          <a:prstGeom prst="rect">
            <a:avLst/>
          </a:prstGeom>
          <a:noFill/>
          <a:ln>
            <a:noFill/>
          </a:ln>
        </p:spPr>
      </p:pic>
      <p:sp>
        <p:nvSpPr>
          <p:cNvPr id="86" name="Google Shape;86;p13"/>
          <p:cNvSpPr txBox="1"/>
          <p:nvPr/>
        </p:nvSpPr>
        <p:spPr>
          <a:xfrm>
            <a:off x="1831975" y="5139275"/>
            <a:ext cx="87591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0"/>
              <a:buFont typeface="Arial"/>
              <a:buNone/>
            </a:pPr>
            <a:r>
              <a:rPr b="1" lang="en-US" sz="8000">
                <a:solidFill>
                  <a:srgbClr val="FFFFFF"/>
                </a:solidFill>
                <a:latin typeface="Blinker"/>
                <a:ea typeface="Blinker"/>
                <a:cs typeface="Blinker"/>
                <a:sym typeface="Blinker"/>
              </a:rPr>
              <a:t>Nim for Hackers 2</a:t>
            </a:r>
            <a:endParaRPr b="1" sz="7300">
              <a:solidFill>
                <a:srgbClr val="FFFFFF"/>
              </a:solidFill>
              <a:latin typeface="Blinker"/>
              <a:ea typeface="Blinker"/>
              <a:cs typeface="Blinker"/>
              <a:sym typeface="Blinker"/>
            </a:endParaRPr>
          </a:p>
        </p:txBody>
      </p:sp>
      <p:pic>
        <p:nvPicPr>
          <p:cNvPr id="87" name="Google Shape;87;p13"/>
          <p:cNvPicPr preferRelativeResize="0"/>
          <p:nvPr/>
        </p:nvPicPr>
        <p:blipFill rotWithShape="1">
          <a:blip r:embed="rId5">
            <a:alphaModFix/>
          </a:blip>
          <a:srcRect b="0" l="0" r="0" t="0"/>
          <a:stretch/>
        </p:blipFill>
        <p:spPr>
          <a:xfrm>
            <a:off x="1831972" y="1381126"/>
            <a:ext cx="2994427" cy="2628901"/>
          </a:xfrm>
          <a:prstGeom prst="rect">
            <a:avLst/>
          </a:prstGeom>
          <a:noFill/>
          <a:ln>
            <a:noFill/>
          </a:ln>
        </p:spPr>
      </p:pic>
      <p:sp>
        <p:nvSpPr>
          <p:cNvPr id="88" name="Google Shape;88;p13"/>
          <p:cNvSpPr txBox="1"/>
          <p:nvPr/>
        </p:nvSpPr>
        <p:spPr>
          <a:xfrm>
            <a:off x="1831975" y="6555275"/>
            <a:ext cx="63051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0"/>
              <a:buFont typeface="Arial"/>
              <a:buNone/>
            </a:pPr>
            <a:r>
              <a:t/>
            </a:r>
            <a:endParaRPr b="1" sz="3500">
              <a:solidFill>
                <a:srgbClr val="FFFFFF"/>
              </a:solidFill>
              <a:latin typeface="Blinker"/>
              <a:ea typeface="Blinker"/>
              <a:cs typeface="Blinker"/>
              <a:sym typeface="Blink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5" name="Shape 235"/>
        <p:cNvGrpSpPr/>
        <p:nvPr/>
      </p:nvGrpSpPr>
      <p:grpSpPr>
        <a:xfrm>
          <a:off x="0" y="0"/>
          <a:ext cx="0" cy="0"/>
          <a:chOff x="0" y="0"/>
          <a:chExt cx="0" cy="0"/>
        </a:xfrm>
      </p:grpSpPr>
      <p:pic>
        <p:nvPicPr>
          <p:cNvPr id="236" name="Google Shape;236;p22"/>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237" name="Google Shape;237;p22"/>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Looking at reverse_shell.exe - part 2 - opsec concerns</a:t>
            </a:r>
            <a:endParaRPr b="1" sz="3400">
              <a:solidFill>
                <a:srgbClr val="001A53"/>
              </a:solidFill>
              <a:latin typeface="Nunito Sans"/>
              <a:ea typeface="Nunito Sans"/>
              <a:cs typeface="Nunito Sans"/>
              <a:sym typeface="Nunito Sans"/>
            </a:endParaRPr>
          </a:p>
        </p:txBody>
      </p:sp>
      <p:pic>
        <p:nvPicPr>
          <p:cNvPr id="238" name="Google Shape;238;p22"/>
          <p:cNvPicPr preferRelativeResize="0"/>
          <p:nvPr/>
        </p:nvPicPr>
        <p:blipFill>
          <a:blip r:embed="rId4">
            <a:alphaModFix/>
          </a:blip>
          <a:stretch>
            <a:fillRect/>
          </a:stretch>
        </p:blipFill>
        <p:spPr>
          <a:xfrm>
            <a:off x="305050" y="1824902"/>
            <a:ext cx="7753077" cy="2642000"/>
          </a:xfrm>
          <a:prstGeom prst="rect">
            <a:avLst/>
          </a:prstGeom>
          <a:noFill/>
          <a:ln>
            <a:noFill/>
          </a:ln>
        </p:spPr>
      </p:pic>
      <p:sp>
        <p:nvSpPr>
          <p:cNvPr id="239" name="Google Shape;239;p22"/>
          <p:cNvSpPr txBox="1"/>
          <p:nvPr/>
        </p:nvSpPr>
        <p:spPr>
          <a:xfrm>
            <a:off x="305050" y="1056500"/>
            <a:ext cx="8859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winim embeds data in the resource section. Compiling with “-d:noRes” will remove this</a:t>
            </a:r>
            <a:endParaRPr sz="1800">
              <a:solidFill>
                <a:srgbClr val="001A53"/>
              </a:solidFill>
              <a:latin typeface="Nunito Sans"/>
              <a:ea typeface="Nunito Sans"/>
              <a:cs typeface="Nunito Sans"/>
              <a:sym typeface="Nunito Sans"/>
            </a:endParaRPr>
          </a:p>
        </p:txBody>
      </p:sp>
      <p:pic>
        <p:nvPicPr>
          <p:cNvPr id="240" name="Google Shape;240;p22"/>
          <p:cNvPicPr preferRelativeResize="0"/>
          <p:nvPr/>
        </p:nvPicPr>
        <p:blipFill>
          <a:blip r:embed="rId5">
            <a:alphaModFix/>
          </a:blip>
          <a:stretch>
            <a:fillRect/>
          </a:stretch>
        </p:blipFill>
        <p:spPr>
          <a:xfrm>
            <a:off x="9164050" y="1056500"/>
            <a:ext cx="4686700" cy="3629450"/>
          </a:xfrm>
          <a:prstGeom prst="rect">
            <a:avLst/>
          </a:prstGeom>
          <a:noFill/>
          <a:ln>
            <a:noFill/>
          </a:ln>
        </p:spPr>
      </p:pic>
      <p:sp>
        <p:nvSpPr>
          <p:cNvPr id="241" name="Google Shape;241;p22"/>
          <p:cNvSpPr txBox="1"/>
          <p:nvPr/>
        </p:nvSpPr>
        <p:spPr>
          <a:xfrm>
            <a:off x="305050" y="4846413"/>
            <a:ext cx="8859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CreateProcessA calling “cmd” is not stealthy</a:t>
            </a:r>
            <a:endParaRPr sz="1800">
              <a:solidFill>
                <a:srgbClr val="001A53"/>
              </a:solidFill>
              <a:latin typeface="Nunito Sans"/>
              <a:ea typeface="Nunito Sans"/>
              <a:cs typeface="Nunito Sans"/>
              <a:sym typeface="Nunito Sans"/>
            </a:endParaRPr>
          </a:p>
        </p:txBody>
      </p:sp>
      <p:pic>
        <p:nvPicPr>
          <p:cNvPr id="242" name="Google Shape;242;p22"/>
          <p:cNvPicPr preferRelativeResize="0"/>
          <p:nvPr/>
        </p:nvPicPr>
        <p:blipFill>
          <a:blip r:embed="rId6">
            <a:alphaModFix/>
          </a:blip>
          <a:stretch>
            <a:fillRect/>
          </a:stretch>
        </p:blipFill>
        <p:spPr>
          <a:xfrm>
            <a:off x="305038" y="5521125"/>
            <a:ext cx="7038975" cy="2628900"/>
          </a:xfrm>
          <a:prstGeom prst="rect">
            <a:avLst/>
          </a:prstGeom>
          <a:noFill/>
          <a:ln>
            <a:noFill/>
          </a:ln>
        </p:spPr>
      </p:pic>
      <p:sp>
        <p:nvSpPr>
          <p:cNvPr id="243" name="Google Shape;243;p22"/>
          <p:cNvSpPr txBox="1"/>
          <p:nvPr/>
        </p:nvSpPr>
        <p:spPr>
          <a:xfrm>
            <a:off x="305050" y="8723600"/>
            <a:ext cx="8121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Nim is importing a lot of stuff that might not be useful, like memory management. In nim objects and arrays are stored on the stack - everything is in the heap. We can remove the strings (or replace with cstring) and compile with `--mm:none`. This simplifies the binary a bit.</a:t>
            </a:r>
            <a:endParaRPr sz="1800">
              <a:solidFill>
                <a:srgbClr val="001A53"/>
              </a:solidFill>
              <a:latin typeface="Nunito Sans"/>
              <a:ea typeface="Nunito Sans"/>
              <a:cs typeface="Nunito Sans"/>
              <a:sym typeface="Nunito Sans"/>
            </a:endParaRPr>
          </a:p>
        </p:txBody>
      </p:sp>
      <p:pic>
        <p:nvPicPr>
          <p:cNvPr id="244" name="Google Shape;244;p22"/>
          <p:cNvPicPr preferRelativeResize="0"/>
          <p:nvPr/>
        </p:nvPicPr>
        <p:blipFill>
          <a:blip r:embed="rId7">
            <a:alphaModFix/>
          </a:blip>
          <a:stretch>
            <a:fillRect/>
          </a:stretch>
        </p:blipFill>
        <p:spPr>
          <a:xfrm>
            <a:off x="8685709" y="4882859"/>
            <a:ext cx="6093024" cy="3905425"/>
          </a:xfrm>
          <a:prstGeom prst="rect">
            <a:avLst/>
          </a:prstGeom>
          <a:noFill/>
          <a:ln>
            <a:noFill/>
          </a:ln>
        </p:spPr>
      </p:pic>
      <p:cxnSp>
        <p:nvCxnSpPr>
          <p:cNvPr id="245" name="Google Shape;245;p22"/>
          <p:cNvCxnSpPr>
            <a:stCxn id="243" idx="3"/>
            <a:endCxn id="244" idx="1"/>
          </p:cNvCxnSpPr>
          <p:nvPr/>
        </p:nvCxnSpPr>
        <p:spPr>
          <a:xfrm flipH="1" rot="10800000">
            <a:off x="8426950" y="6835700"/>
            <a:ext cx="258900" cy="2534400"/>
          </a:xfrm>
          <a:prstGeom prst="curvedConnector3">
            <a:avLst>
              <a:gd fmla="val 49973" name="adj1"/>
            </a:avLst>
          </a:prstGeom>
          <a:noFill/>
          <a:ln cap="flat" cmpd="sng" w="9525">
            <a:solidFill>
              <a:schemeClr val="dk2"/>
            </a:solidFill>
            <a:prstDash val="solid"/>
            <a:round/>
            <a:headEnd len="med" w="med" type="none"/>
            <a:tailEnd len="med" w="med" type="none"/>
          </a:ln>
        </p:spPr>
      </p:cxnSp>
      <p:pic>
        <p:nvPicPr>
          <p:cNvPr id="246" name="Google Shape;246;p22"/>
          <p:cNvPicPr preferRelativeResize="0"/>
          <p:nvPr/>
        </p:nvPicPr>
        <p:blipFill>
          <a:blip r:embed="rId8">
            <a:alphaModFix/>
          </a:blip>
          <a:stretch>
            <a:fillRect/>
          </a:stretch>
        </p:blipFill>
        <p:spPr>
          <a:xfrm>
            <a:off x="11976713" y="8985163"/>
            <a:ext cx="4867275" cy="1133475"/>
          </a:xfrm>
          <a:prstGeom prst="rect">
            <a:avLst/>
          </a:prstGeom>
          <a:noFill/>
          <a:ln>
            <a:noFill/>
          </a:ln>
        </p:spPr>
      </p:pic>
      <p:sp>
        <p:nvSpPr>
          <p:cNvPr id="247" name="Google Shape;247;p22"/>
          <p:cNvSpPr txBox="1"/>
          <p:nvPr/>
        </p:nvSpPr>
        <p:spPr>
          <a:xfrm>
            <a:off x="15490950" y="6255775"/>
            <a:ext cx="2279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The file size is brought down in 113kb</a:t>
            </a:r>
            <a:endParaRPr sz="1800">
              <a:solidFill>
                <a:srgbClr val="001A53"/>
              </a:solidFill>
              <a:latin typeface="Nunito Sans"/>
              <a:ea typeface="Nunito Sans"/>
              <a:cs typeface="Nunito Sans"/>
              <a:sym typeface="Nunito Sans"/>
            </a:endParaRPr>
          </a:p>
        </p:txBody>
      </p:sp>
      <p:cxnSp>
        <p:nvCxnSpPr>
          <p:cNvPr id="248" name="Google Shape;248;p22"/>
          <p:cNvCxnSpPr>
            <a:stCxn id="244" idx="3"/>
            <a:endCxn id="247" idx="1"/>
          </p:cNvCxnSpPr>
          <p:nvPr/>
        </p:nvCxnSpPr>
        <p:spPr>
          <a:xfrm flipH="1" rot="10800000">
            <a:off x="14778733" y="6763572"/>
            <a:ext cx="712200" cy="720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249" name="Google Shape;249;p22"/>
          <p:cNvCxnSpPr>
            <a:stCxn id="247" idx="2"/>
            <a:endCxn id="246" idx="0"/>
          </p:cNvCxnSpPr>
          <p:nvPr/>
        </p:nvCxnSpPr>
        <p:spPr>
          <a:xfrm rot="5400000">
            <a:off x="14663700" y="7018075"/>
            <a:ext cx="1713600" cy="2220600"/>
          </a:xfrm>
          <a:prstGeom prst="curvedConnector3">
            <a:avLst>
              <a:gd fmla="val 88616"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3" name="Shape 253"/>
        <p:cNvGrpSpPr/>
        <p:nvPr/>
      </p:nvGrpSpPr>
      <p:grpSpPr>
        <a:xfrm>
          <a:off x="0" y="0"/>
          <a:ext cx="0" cy="0"/>
          <a:chOff x="0" y="0"/>
          <a:chExt cx="0" cy="0"/>
        </a:xfrm>
      </p:grpSpPr>
      <p:pic>
        <p:nvPicPr>
          <p:cNvPr id="254" name="Google Shape;254;p23"/>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255" name="Google Shape;255;p23"/>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Looking at reverse_shell.exe - part 3 - opsec concerns</a:t>
            </a:r>
            <a:endParaRPr b="1" sz="3400">
              <a:solidFill>
                <a:srgbClr val="001A53"/>
              </a:solidFill>
              <a:latin typeface="Nunito Sans"/>
              <a:ea typeface="Nunito Sans"/>
              <a:cs typeface="Nunito Sans"/>
              <a:sym typeface="Nunito Sans"/>
            </a:endParaRPr>
          </a:p>
        </p:txBody>
      </p:sp>
      <p:pic>
        <p:nvPicPr>
          <p:cNvPr id="256" name="Google Shape;256;p23"/>
          <p:cNvPicPr preferRelativeResize="0"/>
          <p:nvPr/>
        </p:nvPicPr>
        <p:blipFill>
          <a:blip r:embed="rId4">
            <a:alphaModFix/>
          </a:blip>
          <a:stretch>
            <a:fillRect/>
          </a:stretch>
        </p:blipFill>
        <p:spPr>
          <a:xfrm>
            <a:off x="409913" y="1311563"/>
            <a:ext cx="4714875" cy="1076325"/>
          </a:xfrm>
          <a:prstGeom prst="rect">
            <a:avLst/>
          </a:prstGeom>
          <a:noFill/>
          <a:ln>
            <a:noFill/>
          </a:ln>
        </p:spPr>
      </p:pic>
      <p:sp>
        <p:nvSpPr>
          <p:cNvPr id="257" name="Google Shape;257;p23"/>
          <p:cNvSpPr txBox="1"/>
          <p:nvPr/>
        </p:nvSpPr>
        <p:spPr>
          <a:xfrm>
            <a:off x="5682575" y="1480291"/>
            <a:ext cx="10809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Can bring the file size down even more with some added compilation flags. The command used is: `nim c -d:danger --threads:off -d:noRes --mm:none --opt:size --passC:"-s" .\reverse_shell.nim`</a:t>
            </a:r>
            <a:endParaRPr sz="1800">
              <a:solidFill>
                <a:srgbClr val="001A53"/>
              </a:solidFill>
              <a:latin typeface="Nunito Sans"/>
              <a:ea typeface="Nunito Sans"/>
              <a:cs typeface="Nunito Sans"/>
              <a:sym typeface="Nunito Sans"/>
            </a:endParaRPr>
          </a:p>
        </p:txBody>
      </p:sp>
      <p:pic>
        <p:nvPicPr>
          <p:cNvPr id="258" name="Google Shape;258;p23"/>
          <p:cNvPicPr preferRelativeResize="0"/>
          <p:nvPr/>
        </p:nvPicPr>
        <p:blipFill>
          <a:blip r:embed="rId5">
            <a:alphaModFix/>
          </a:blip>
          <a:stretch>
            <a:fillRect/>
          </a:stretch>
        </p:blipFill>
        <p:spPr>
          <a:xfrm>
            <a:off x="11787125" y="2780913"/>
            <a:ext cx="4705350" cy="1095375"/>
          </a:xfrm>
          <a:prstGeom prst="rect">
            <a:avLst/>
          </a:prstGeom>
          <a:noFill/>
          <a:ln>
            <a:noFill/>
          </a:ln>
        </p:spPr>
      </p:pic>
      <p:cxnSp>
        <p:nvCxnSpPr>
          <p:cNvPr id="259" name="Google Shape;259;p23"/>
          <p:cNvCxnSpPr>
            <a:stCxn id="256" idx="3"/>
            <a:endCxn id="257" idx="1"/>
          </p:cNvCxnSpPr>
          <p:nvPr/>
        </p:nvCxnSpPr>
        <p:spPr>
          <a:xfrm>
            <a:off x="5124788" y="1849725"/>
            <a:ext cx="557700" cy="600"/>
          </a:xfrm>
          <a:prstGeom prst="curvedConnector3">
            <a:avLst>
              <a:gd fmla="val 50008" name="adj1"/>
            </a:avLst>
          </a:prstGeom>
          <a:noFill/>
          <a:ln cap="flat" cmpd="sng" w="9525">
            <a:solidFill>
              <a:schemeClr val="dk2"/>
            </a:solidFill>
            <a:prstDash val="solid"/>
            <a:round/>
            <a:headEnd len="med" w="med" type="none"/>
            <a:tailEnd len="med" w="med" type="none"/>
          </a:ln>
        </p:spPr>
      </p:cxnSp>
      <p:cxnSp>
        <p:nvCxnSpPr>
          <p:cNvPr id="260" name="Google Shape;260;p23"/>
          <p:cNvCxnSpPr>
            <a:stCxn id="257" idx="2"/>
            <a:endCxn id="258" idx="0"/>
          </p:cNvCxnSpPr>
          <p:nvPr/>
        </p:nvCxnSpPr>
        <p:spPr>
          <a:xfrm flipH="1" rot="-5400000">
            <a:off x="12332825" y="973891"/>
            <a:ext cx="561600" cy="3052200"/>
          </a:xfrm>
          <a:prstGeom prst="curvedConnector3">
            <a:avLst>
              <a:gd fmla="val 50011" name="adj1"/>
            </a:avLst>
          </a:prstGeom>
          <a:noFill/>
          <a:ln cap="flat" cmpd="sng" w="9525">
            <a:solidFill>
              <a:schemeClr val="dk2"/>
            </a:solidFill>
            <a:prstDash val="solid"/>
            <a:round/>
            <a:headEnd len="med" w="med" type="none"/>
            <a:tailEnd len="med" w="med" type="none"/>
          </a:ln>
        </p:spPr>
      </p:cxnSp>
      <p:sp>
        <p:nvSpPr>
          <p:cNvPr id="261" name="Google Shape;261;p23"/>
          <p:cNvSpPr txBox="1"/>
          <p:nvPr/>
        </p:nvSpPr>
        <p:spPr>
          <a:xfrm>
            <a:off x="4188125" y="3059561"/>
            <a:ext cx="689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The binary has been compiled to optimize for size and stripped. -d:danger will remove all checks and assertions </a:t>
            </a:r>
            <a:endParaRPr sz="1800">
              <a:solidFill>
                <a:srgbClr val="001A53"/>
              </a:solidFill>
              <a:latin typeface="Nunito Sans"/>
              <a:ea typeface="Nunito Sans"/>
              <a:cs typeface="Nunito Sans"/>
              <a:sym typeface="Nunito Sans"/>
            </a:endParaRPr>
          </a:p>
        </p:txBody>
      </p:sp>
      <p:cxnSp>
        <p:nvCxnSpPr>
          <p:cNvPr id="262" name="Google Shape;262;p23"/>
          <p:cNvCxnSpPr>
            <a:stCxn id="258" idx="1"/>
            <a:endCxn id="261" idx="3"/>
          </p:cNvCxnSpPr>
          <p:nvPr/>
        </p:nvCxnSpPr>
        <p:spPr>
          <a:xfrm flipH="1">
            <a:off x="11087525" y="3328600"/>
            <a:ext cx="699600" cy="1005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63" name="Google Shape;263;p23"/>
          <p:cNvSpPr txBox="1"/>
          <p:nvPr/>
        </p:nvSpPr>
        <p:spPr>
          <a:xfrm>
            <a:off x="305050" y="4846423"/>
            <a:ext cx="689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Nim binaries can be made even smaller, </a:t>
            </a:r>
            <a:r>
              <a:rPr lang="en-US" sz="1800" u="sng">
                <a:solidFill>
                  <a:schemeClr val="hlink"/>
                </a:solidFill>
                <a:latin typeface="Nunito Sans"/>
                <a:ea typeface="Nunito Sans"/>
                <a:cs typeface="Nunito Sans"/>
                <a:sym typeface="Nunito Sans"/>
                <a:hlinkClick r:id="rId6"/>
              </a:rPr>
              <a:t>Nim binary size</a:t>
            </a:r>
            <a:r>
              <a:rPr lang="en-US" sz="1800">
                <a:solidFill>
                  <a:srgbClr val="001A53"/>
                </a:solidFill>
                <a:latin typeface="Nunito Sans"/>
                <a:ea typeface="Nunito Sans"/>
                <a:cs typeface="Nunito Sans"/>
                <a:sym typeface="Nunito Sans"/>
              </a:rPr>
              <a:t> is an article that mainly focuses on UNIX binaries, but is useful.</a:t>
            </a:r>
            <a:endParaRPr sz="1800">
              <a:solidFill>
                <a:srgbClr val="001A53"/>
              </a:solidFill>
              <a:latin typeface="Nunito Sans"/>
              <a:ea typeface="Nunito Sans"/>
              <a:cs typeface="Nunito Sans"/>
              <a:sym typeface="Nunito Sans"/>
            </a:endParaRPr>
          </a:p>
        </p:txBody>
      </p:sp>
      <p:sp>
        <p:nvSpPr>
          <p:cNvPr id="264" name="Google Shape;264;p23"/>
          <p:cNvSpPr txBox="1"/>
          <p:nvPr/>
        </p:nvSpPr>
        <p:spPr>
          <a:xfrm>
            <a:off x="537950" y="6884211"/>
            <a:ext cx="6899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Using </a:t>
            </a:r>
            <a:r>
              <a:rPr lang="en-US" sz="1800" u="sng">
                <a:solidFill>
                  <a:schemeClr val="hlink"/>
                </a:solidFill>
                <a:latin typeface="Nunito Sans"/>
                <a:ea typeface="Nunito Sans"/>
                <a:cs typeface="Nunito Sans"/>
                <a:sym typeface="Nunito Sans"/>
                <a:hlinkClick r:id="rId7"/>
              </a:rPr>
              <a:t>tcc</a:t>
            </a:r>
            <a:r>
              <a:rPr lang="en-US" sz="1800">
                <a:solidFill>
                  <a:srgbClr val="001A53"/>
                </a:solidFill>
                <a:latin typeface="Nunito Sans"/>
                <a:ea typeface="Nunito Sans"/>
                <a:cs typeface="Nunito Sans"/>
                <a:sym typeface="Nunito Sans"/>
              </a:rPr>
              <a:t> for compilation can being it down to half again: </a:t>
            </a:r>
            <a:br>
              <a:rPr lang="en-US" sz="1800">
                <a:solidFill>
                  <a:srgbClr val="001A53"/>
                </a:solidFill>
                <a:latin typeface="Nunito Sans"/>
                <a:ea typeface="Nunito Sans"/>
                <a:cs typeface="Nunito Sans"/>
                <a:sym typeface="Nunito Sans"/>
              </a:rPr>
            </a:br>
            <a:r>
              <a:rPr lang="en-US" sz="1800">
                <a:solidFill>
                  <a:srgbClr val="001A53"/>
                </a:solidFill>
                <a:latin typeface="Nunito Sans"/>
                <a:ea typeface="Nunito Sans"/>
                <a:cs typeface="Nunito Sans"/>
                <a:sym typeface="Nunito Sans"/>
              </a:rPr>
              <a:t>`nim c --cc:tcc -d:danger --threads:off -d:noRes --mm:none --opt:size --passC:"-s" .\reverse_shell.nim`</a:t>
            </a:r>
            <a:endParaRPr sz="1800">
              <a:solidFill>
                <a:srgbClr val="001A53"/>
              </a:solidFill>
              <a:latin typeface="Nunito Sans"/>
              <a:ea typeface="Nunito Sans"/>
              <a:cs typeface="Nunito Sans"/>
              <a:sym typeface="Nunito Sans"/>
            </a:endParaRPr>
          </a:p>
        </p:txBody>
      </p:sp>
      <p:pic>
        <p:nvPicPr>
          <p:cNvPr id="265" name="Google Shape;265;p23"/>
          <p:cNvPicPr preferRelativeResize="0"/>
          <p:nvPr/>
        </p:nvPicPr>
        <p:blipFill>
          <a:blip r:embed="rId8">
            <a:alphaModFix/>
          </a:blip>
          <a:stretch>
            <a:fillRect/>
          </a:stretch>
        </p:blipFill>
        <p:spPr>
          <a:xfrm>
            <a:off x="1226024" y="8854599"/>
            <a:ext cx="4168125" cy="512650"/>
          </a:xfrm>
          <a:prstGeom prst="rect">
            <a:avLst/>
          </a:prstGeom>
          <a:noFill/>
          <a:ln>
            <a:noFill/>
          </a:ln>
        </p:spPr>
      </p:pic>
      <p:sp>
        <p:nvSpPr>
          <p:cNvPr id="266" name="Google Shape;266;p23"/>
          <p:cNvSpPr txBox="1"/>
          <p:nvPr/>
        </p:nvSpPr>
        <p:spPr>
          <a:xfrm>
            <a:off x="9593075" y="5000411"/>
            <a:ext cx="6899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Compiling with clang gives some regression: `nim c --cc:clang -d:danger --threads:off -d:noRes --mm:none --opt:size --passC:"-Os,-s," .\reverse_shell.nim`</a:t>
            </a:r>
            <a:endParaRPr sz="1800">
              <a:solidFill>
                <a:srgbClr val="001A53"/>
              </a:solidFill>
              <a:latin typeface="Nunito Sans"/>
              <a:ea typeface="Nunito Sans"/>
              <a:cs typeface="Nunito Sans"/>
              <a:sym typeface="Nunito Sans"/>
            </a:endParaRPr>
          </a:p>
        </p:txBody>
      </p:sp>
      <p:pic>
        <p:nvPicPr>
          <p:cNvPr id="267" name="Google Shape;267;p23"/>
          <p:cNvPicPr preferRelativeResize="0"/>
          <p:nvPr/>
        </p:nvPicPr>
        <p:blipFill>
          <a:blip r:embed="rId9">
            <a:alphaModFix/>
          </a:blip>
          <a:stretch>
            <a:fillRect/>
          </a:stretch>
        </p:blipFill>
        <p:spPr>
          <a:xfrm>
            <a:off x="9809900" y="6884200"/>
            <a:ext cx="5791200" cy="266700"/>
          </a:xfrm>
          <a:prstGeom prst="rect">
            <a:avLst/>
          </a:prstGeom>
          <a:noFill/>
          <a:ln>
            <a:noFill/>
          </a:ln>
        </p:spPr>
      </p:pic>
      <p:cxnSp>
        <p:nvCxnSpPr>
          <p:cNvPr id="268" name="Google Shape;268;p23"/>
          <p:cNvCxnSpPr>
            <a:stCxn id="264" idx="2"/>
            <a:endCxn id="265" idx="0"/>
          </p:cNvCxnSpPr>
          <p:nvPr/>
        </p:nvCxnSpPr>
        <p:spPr>
          <a:xfrm rot="5400000">
            <a:off x="3171500" y="8038461"/>
            <a:ext cx="954600" cy="677700"/>
          </a:xfrm>
          <a:prstGeom prst="curvedConnector3">
            <a:avLst>
              <a:gd fmla="val 49999" name="adj1"/>
            </a:avLst>
          </a:prstGeom>
          <a:noFill/>
          <a:ln cap="flat" cmpd="sng" w="9525">
            <a:solidFill>
              <a:schemeClr val="dk2"/>
            </a:solidFill>
            <a:prstDash val="solid"/>
            <a:round/>
            <a:headEnd len="med" w="med" type="none"/>
            <a:tailEnd len="med" w="med" type="none"/>
          </a:ln>
        </p:spPr>
      </p:cxnSp>
      <p:cxnSp>
        <p:nvCxnSpPr>
          <p:cNvPr id="269" name="Google Shape;269;p23"/>
          <p:cNvCxnSpPr>
            <a:stCxn id="266" idx="2"/>
            <a:endCxn id="267" idx="0"/>
          </p:cNvCxnSpPr>
          <p:nvPr/>
        </p:nvCxnSpPr>
        <p:spPr>
          <a:xfrm rot="5400000">
            <a:off x="12440225" y="6281561"/>
            <a:ext cx="867900" cy="337200"/>
          </a:xfrm>
          <a:prstGeom prst="curvedConnector3">
            <a:avLst>
              <a:gd fmla="val 50005" name="adj1"/>
            </a:avLst>
          </a:prstGeom>
          <a:noFill/>
          <a:ln cap="flat" cmpd="sng" w="9525">
            <a:solidFill>
              <a:schemeClr val="dk2"/>
            </a:solidFill>
            <a:prstDash val="solid"/>
            <a:round/>
            <a:headEnd len="med" w="med" type="none"/>
            <a:tailEnd len="med" w="med" type="none"/>
          </a:ln>
        </p:spPr>
      </p:cxnSp>
      <p:sp>
        <p:nvSpPr>
          <p:cNvPr id="270" name="Google Shape;270;p23"/>
          <p:cNvSpPr txBox="1"/>
          <p:nvPr/>
        </p:nvSpPr>
        <p:spPr>
          <a:xfrm>
            <a:off x="10106225" y="8603036"/>
            <a:ext cx="689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Q: How can we get the binary smaller?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A: Remove Nim </a:t>
            </a:r>
            <a:endParaRPr sz="1800">
              <a:solidFill>
                <a:srgbClr val="001A53"/>
              </a:solidFill>
              <a:latin typeface="Nunito Sans"/>
              <a:ea typeface="Nunito Sans"/>
              <a:cs typeface="Nunito Sans"/>
              <a:sym typeface="Nunito Sans"/>
            </a:endParaRPr>
          </a:p>
        </p:txBody>
      </p:sp>
      <p:pic>
        <p:nvPicPr>
          <p:cNvPr id="271" name="Google Shape;271;p23"/>
          <p:cNvPicPr preferRelativeResize="0"/>
          <p:nvPr/>
        </p:nvPicPr>
        <p:blipFill>
          <a:blip r:embed="rId10">
            <a:alphaModFix/>
          </a:blip>
          <a:stretch>
            <a:fillRect/>
          </a:stretch>
        </p:blipFill>
        <p:spPr>
          <a:xfrm>
            <a:off x="11882975" y="9022698"/>
            <a:ext cx="677700" cy="577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5" name="Shape 275"/>
        <p:cNvGrpSpPr/>
        <p:nvPr/>
      </p:nvGrpSpPr>
      <p:grpSpPr>
        <a:xfrm>
          <a:off x="0" y="0"/>
          <a:ext cx="0" cy="0"/>
          <a:chOff x="0" y="0"/>
          <a:chExt cx="0" cy="0"/>
        </a:xfrm>
      </p:grpSpPr>
      <p:pic>
        <p:nvPicPr>
          <p:cNvPr id="276" name="Google Shape;276;p24"/>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grpSp>
        <p:nvGrpSpPr>
          <p:cNvPr id="277" name="Google Shape;277;p24"/>
          <p:cNvGrpSpPr/>
          <p:nvPr/>
        </p:nvGrpSpPr>
        <p:grpSpPr>
          <a:xfrm>
            <a:off x="0" y="-144662"/>
            <a:ext cx="3085741" cy="10431728"/>
            <a:chOff x="0" y="-38100"/>
            <a:chExt cx="812700" cy="2747433"/>
          </a:xfrm>
        </p:grpSpPr>
        <p:sp>
          <p:nvSpPr>
            <p:cNvPr id="278" name="Google Shape;278;p24"/>
            <p:cNvSpPr/>
            <p:nvPr/>
          </p:nvSpPr>
          <p:spPr>
            <a:xfrm>
              <a:off x="0" y="0"/>
              <a:ext cx="128598" cy="2709333"/>
            </a:xfrm>
            <a:custGeom>
              <a:rect b="b" l="l" r="r" t="t"/>
              <a:pathLst>
                <a:path extrusionOk="0" h="2709333" w="128598">
                  <a:moveTo>
                    <a:pt x="0" y="0"/>
                  </a:moveTo>
                  <a:lnTo>
                    <a:pt x="128598" y="0"/>
                  </a:lnTo>
                  <a:lnTo>
                    <a:pt x="128598" y="2709333"/>
                  </a:lnTo>
                  <a:lnTo>
                    <a:pt x="0" y="2709333"/>
                  </a:lnTo>
                  <a:close/>
                </a:path>
              </a:pathLst>
            </a:custGeom>
            <a:solidFill>
              <a:srgbClr val="C1272D"/>
            </a:solidFill>
            <a:ln>
              <a:noFill/>
            </a:ln>
          </p:spPr>
        </p:sp>
        <p:sp>
          <p:nvSpPr>
            <p:cNvPr id="279" name="Google Shape;279;p2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0" name="Google Shape;280;p24"/>
          <p:cNvSpPr txBox="1"/>
          <p:nvPr/>
        </p:nvSpPr>
        <p:spPr>
          <a:xfrm>
            <a:off x="1199225" y="928125"/>
            <a:ext cx="13938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0"/>
              <a:buFont typeface="Arial"/>
              <a:buNone/>
            </a:pPr>
            <a:r>
              <a:rPr b="1" lang="en-US" sz="6000">
                <a:solidFill>
                  <a:srgbClr val="001A53"/>
                </a:solidFill>
                <a:latin typeface="Blinker"/>
                <a:ea typeface="Blinker"/>
                <a:cs typeface="Blinker"/>
                <a:sym typeface="Blinker"/>
              </a:rPr>
              <a:t>Parsing PEB - custom GetModuleHandle</a:t>
            </a:r>
            <a:endParaRPr b="1" i="0" sz="6000" u="none" cap="none" strike="noStrike">
              <a:solidFill>
                <a:srgbClr val="001A53"/>
              </a:solidFill>
              <a:latin typeface="Blinker"/>
              <a:ea typeface="Blinker"/>
              <a:cs typeface="Blinker"/>
              <a:sym typeface="Blinker"/>
            </a:endParaRPr>
          </a:p>
        </p:txBody>
      </p:sp>
      <p:sp>
        <p:nvSpPr>
          <p:cNvPr id="281" name="Google Shape;281;p24"/>
          <p:cNvSpPr txBox="1"/>
          <p:nvPr/>
        </p:nvSpPr>
        <p:spPr>
          <a:xfrm>
            <a:off x="1199225" y="2192625"/>
            <a:ext cx="1026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B58225"/>
              </a:solidFill>
              <a:latin typeface="Blinker Light"/>
              <a:ea typeface="Blinker Light"/>
              <a:cs typeface="Blinker Light"/>
              <a:sym typeface="Blinker Light"/>
            </a:endParaRPr>
          </a:p>
        </p:txBody>
      </p:sp>
      <p:sp>
        <p:nvSpPr>
          <p:cNvPr id="282" name="Google Shape;282;p24"/>
          <p:cNvSpPr txBox="1"/>
          <p:nvPr/>
        </p:nvSpPr>
        <p:spPr>
          <a:xfrm>
            <a:off x="1199225" y="2308125"/>
            <a:ext cx="1504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1800">
                <a:solidFill>
                  <a:srgbClr val="001A53"/>
                </a:solidFill>
                <a:latin typeface="Nunito Sans"/>
                <a:ea typeface="Nunito Sans"/>
                <a:cs typeface="Nunito Sans"/>
                <a:sym typeface="Nunito Sans"/>
              </a:rPr>
              <a:t>The PEB (Process Environment Block) contains a list of loaded modules and their addresses.</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3000"/>
              <a:buFont typeface="Arial"/>
              <a:buNone/>
            </a:pPr>
            <a:r>
              <a:rPr lang="en-US" sz="1800">
                <a:solidFill>
                  <a:srgbClr val="001A53"/>
                </a:solidFill>
                <a:latin typeface="Nunito Sans"/>
                <a:ea typeface="Nunito Sans"/>
                <a:cs typeface="Nunito Sans"/>
                <a:sym typeface="Nunito Sans"/>
              </a:rPr>
              <a:t>winim has the structure of the PEB</a:t>
            </a:r>
            <a:endParaRPr sz="1800">
              <a:solidFill>
                <a:srgbClr val="001A53"/>
              </a:solidFill>
              <a:latin typeface="Nunito Sans"/>
              <a:ea typeface="Nunito Sans"/>
              <a:cs typeface="Nunito Sans"/>
              <a:sym typeface="Nunito Sans"/>
            </a:endParaRPr>
          </a:p>
        </p:txBody>
      </p:sp>
      <p:pic>
        <p:nvPicPr>
          <p:cNvPr id="283" name="Google Shape;283;p24"/>
          <p:cNvPicPr preferRelativeResize="0"/>
          <p:nvPr/>
        </p:nvPicPr>
        <p:blipFill>
          <a:blip r:embed="rId4">
            <a:alphaModFix/>
          </a:blip>
          <a:stretch>
            <a:fillRect/>
          </a:stretch>
        </p:blipFill>
        <p:spPr>
          <a:xfrm>
            <a:off x="1199213" y="3190813"/>
            <a:ext cx="5038725" cy="2428875"/>
          </a:xfrm>
          <a:prstGeom prst="rect">
            <a:avLst/>
          </a:prstGeom>
          <a:noFill/>
          <a:ln>
            <a:noFill/>
          </a:ln>
        </p:spPr>
      </p:pic>
      <p:pic>
        <p:nvPicPr>
          <p:cNvPr id="284" name="Google Shape;284;p24"/>
          <p:cNvPicPr preferRelativeResize="0"/>
          <p:nvPr/>
        </p:nvPicPr>
        <p:blipFill>
          <a:blip r:embed="rId5">
            <a:alphaModFix/>
          </a:blip>
          <a:stretch>
            <a:fillRect/>
          </a:stretch>
        </p:blipFill>
        <p:spPr>
          <a:xfrm>
            <a:off x="7202150" y="3190825"/>
            <a:ext cx="3705225" cy="933450"/>
          </a:xfrm>
          <a:prstGeom prst="rect">
            <a:avLst/>
          </a:prstGeom>
          <a:noFill/>
          <a:ln>
            <a:noFill/>
          </a:ln>
        </p:spPr>
      </p:pic>
      <p:pic>
        <p:nvPicPr>
          <p:cNvPr id="285" name="Google Shape;285;p24"/>
          <p:cNvPicPr preferRelativeResize="0"/>
          <p:nvPr/>
        </p:nvPicPr>
        <p:blipFill>
          <a:blip r:embed="rId6">
            <a:alphaModFix/>
          </a:blip>
          <a:stretch>
            <a:fillRect/>
          </a:stretch>
        </p:blipFill>
        <p:spPr>
          <a:xfrm>
            <a:off x="7521538" y="4785450"/>
            <a:ext cx="3067050" cy="571500"/>
          </a:xfrm>
          <a:prstGeom prst="rect">
            <a:avLst/>
          </a:prstGeom>
          <a:noFill/>
          <a:ln>
            <a:noFill/>
          </a:ln>
        </p:spPr>
      </p:pic>
      <p:cxnSp>
        <p:nvCxnSpPr>
          <p:cNvPr id="286" name="Google Shape;286;p24"/>
          <p:cNvCxnSpPr>
            <a:stCxn id="283" idx="3"/>
            <a:endCxn id="284" idx="1"/>
          </p:cNvCxnSpPr>
          <p:nvPr/>
        </p:nvCxnSpPr>
        <p:spPr>
          <a:xfrm flipH="1" rot="10800000">
            <a:off x="6237938" y="3657650"/>
            <a:ext cx="964200" cy="7476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287" name="Google Shape;287;p24"/>
          <p:cNvCxnSpPr>
            <a:stCxn id="284" idx="2"/>
            <a:endCxn id="285" idx="0"/>
          </p:cNvCxnSpPr>
          <p:nvPr/>
        </p:nvCxnSpPr>
        <p:spPr>
          <a:xfrm flipH="1" rot="-5400000">
            <a:off x="8724463" y="4454575"/>
            <a:ext cx="661200" cy="600"/>
          </a:xfrm>
          <a:prstGeom prst="curvedConnector3">
            <a:avLst>
              <a:gd fmla="val 49998" name="adj1"/>
            </a:avLst>
          </a:prstGeom>
          <a:noFill/>
          <a:ln cap="flat" cmpd="sng" w="9525">
            <a:solidFill>
              <a:schemeClr val="dk2"/>
            </a:solidFill>
            <a:prstDash val="solid"/>
            <a:round/>
            <a:headEnd len="med" w="med" type="none"/>
            <a:tailEnd len="med" w="med" type="none"/>
          </a:ln>
        </p:spPr>
      </p:cxnSp>
      <p:pic>
        <p:nvPicPr>
          <p:cNvPr id="288" name="Google Shape;288;p24"/>
          <p:cNvPicPr preferRelativeResize="0"/>
          <p:nvPr/>
        </p:nvPicPr>
        <p:blipFill>
          <a:blip r:embed="rId7">
            <a:alphaModFix/>
          </a:blip>
          <a:stretch>
            <a:fillRect/>
          </a:stretch>
        </p:blipFill>
        <p:spPr>
          <a:xfrm>
            <a:off x="12414438" y="3300363"/>
            <a:ext cx="4543425" cy="2209800"/>
          </a:xfrm>
          <a:prstGeom prst="rect">
            <a:avLst/>
          </a:prstGeom>
          <a:noFill/>
          <a:ln>
            <a:noFill/>
          </a:ln>
        </p:spPr>
      </p:pic>
      <p:cxnSp>
        <p:nvCxnSpPr>
          <p:cNvPr id="289" name="Google Shape;289;p24"/>
          <p:cNvCxnSpPr>
            <a:stCxn id="285" idx="3"/>
            <a:endCxn id="288" idx="1"/>
          </p:cNvCxnSpPr>
          <p:nvPr/>
        </p:nvCxnSpPr>
        <p:spPr>
          <a:xfrm flipH="1" rot="10800000">
            <a:off x="10588588" y="4405200"/>
            <a:ext cx="1825800" cy="666000"/>
          </a:xfrm>
          <a:prstGeom prst="curvedConnector3">
            <a:avLst>
              <a:gd fmla="val 50001" name="adj1"/>
            </a:avLst>
          </a:prstGeom>
          <a:noFill/>
          <a:ln cap="flat" cmpd="sng" w="9525">
            <a:solidFill>
              <a:schemeClr val="dk2"/>
            </a:solidFill>
            <a:prstDash val="solid"/>
            <a:round/>
            <a:headEnd len="med" w="med" type="none"/>
            <a:tailEnd len="med" w="med" type="none"/>
          </a:ln>
        </p:spPr>
      </p:cxnSp>
      <p:sp>
        <p:nvSpPr>
          <p:cNvPr id="290" name="Google Shape;290;p24"/>
          <p:cNvSpPr txBox="1"/>
          <p:nvPr/>
        </p:nvSpPr>
        <p:spPr>
          <a:xfrm>
            <a:off x="1199213" y="5862725"/>
            <a:ext cx="15049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1800">
                <a:solidFill>
                  <a:srgbClr val="001A53"/>
                </a:solidFill>
                <a:latin typeface="Nunito Sans"/>
                <a:ea typeface="Nunito Sans"/>
                <a:cs typeface="Nunito Sans"/>
                <a:sym typeface="Nunito Sans"/>
              </a:rPr>
              <a:t>Assumption is for 64-bit only. In 64-bit PEB is located at the offset of gs:[0x60], where in 32-bit it is at fs:[0x30]</a:t>
            </a:r>
            <a:endParaRPr sz="1800">
              <a:solidFill>
                <a:srgbClr val="001A53"/>
              </a:solidFill>
              <a:latin typeface="Nunito Sans"/>
              <a:ea typeface="Nunito Sans"/>
              <a:cs typeface="Nunito Sans"/>
              <a:sym typeface="Nunito Sans"/>
            </a:endParaRPr>
          </a:p>
        </p:txBody>
      </p:sp>
      <p:sp>
        <p:nvSpPr>
          <p:cNvPr id="291" name="Google Shape;291;p24"/>
          <p:cNvSpPr txBox="1"/>
          <p:nvPr/>
        </p:nvSpPr>
        <p:spPr>
          <a:xfrm>
            <a:off x="1199213" y="6830200"/>
            <a:ext cx="15049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1800">
                <a:solidFill>
                  <a:srgbClr val="001A53"/>
                </a:solidFill>
                <a:latin typeface="Nunito Sans"/>
                <a:ea typeface="Nunito Sans"/>
                <a:cs typeface="Nunito Sans"/>
                <a:sym typeface="Nunito Sans"/>
              </a:rPr>
              <a:t>Q: Why do this?</a:t>
            </a:r>
            <a:br>
              <a:rPr lang="en-US" sz="1800">
                <a:solidFill>
                  <a:srgbClr val="001A53"/>
                </a:solidFill>
                <a:latin typeface="Nunito Sans"/>
                <a:ea typeface="Nunito Sans"/>
                <a:cs typeface="Nunito Sans"/>
                <a:sym typeface="Nunito Sans"/>
              </a:rPr>
            </a:br>
            <a:r>
              <a:rPr lang="en-US" sz="1800">
                <a:solidFill>
                  <a:srgbClr val="001A53"/>
                </a:solidFill>
                <a:latin typeface="Nunito Sans"/>
                <a:ea typeface="Nunito Sans"/>
                <a:cs typeface="Nunito Sans"/>
                <a:sym typeface="Nunito Sans"/>
              </a:rPr>
              <a:t>A: Goal is to create a nim compiled binary that doesn’t look like it was compiled from nim (nim compiler signatures). The resulting binary can become pretty trivial to RE.</a:t>
            </a:r>
            <a:endParaRPr sz="1800">
              <a:solidFill>
                <a:srgbClr val="001A53"/>
              </a:solidFill>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5" name="Shape 295"/>
        <p:cNvGrpSpPr/>
        <p:nvPr/>
      </p:nvGrpSpPr>
      <p:grpSpPr>
        <a:xfrm>
          <a:off x="0" y="0"/>
          <a:ext cx="0" cy="0"/>
          <a:chOff x="0" y="0"/>
          <a:chExt cx="0" cy="0"/>
        </a:xfrm>
      </p:grpSpPr>
      <p:pic>
        <p:nvPicPr>
          <p:cNvPr id="296" name="Google Shape;296;p25"/>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297" name="Google Shape;297;p25"/>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Parsing PEB - custom GetModuleHandle</a:t>
            </a:r>
            <a:endParaRPr b="1" sz="3400">
              <a:solidFill>
                <a:srgbClr val="001A53"/>
              </a:solidFill>
              <a:latin typeface="Nunito Sans"/>
              <a:ea typeface="Nunito Sans"/>
              <a:cs typeface="Nunito Sans"/>
              <a:sym typeface="Nunito Sans"/>
            </a:endParaRPr>
          </a:p>
        </p:txBody>
      </p:sp>
      <p:sp>
        <p:nvSpPr>
          <p:cNvPr id="298" name="Google Shape;298;p25"/>
          <p:cNvSpPr txBox="1"/>
          <p:nvPr/>
        </p:nvSpPr>
        <p:spPr>
          <a:xfrm>
            <a:off x="305050" y="1037736"/>
            <a:ext cx="6899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First, need to get a pointer to the PEB (PPEB). This can be done two ways - with asm(prefered) or importing. The `{.passC.}` pragma is used to specify that intel </a:t>
            </a:r>
            <a:r>
              <a:rPr lang="en-US" sz="1800">
                <a:solidFill>
                  <a:srgbClr val="001A53"/>
                </a:solidFill>
                <a:latin typeface="Nunito Sans"/>
                <a:ea typeface="Nunito Sans"/>
                <a:cs typeface="Nunito Sans"/>
                <a:sym typeface="Nunito Sans"/>
              </a:rPr>
              <a:t>syntax is used.</a:t>
            </a:r>
            <a:endParaRPr sz="1800">
              <a:solidFill>
                <a:srgbClr val="001A53"/>
              </a:solidFill>
              <a:latin typeface="Nunito Sans"/>
              <a:ea typeface="Nunito Sans"/>
              <a:cs typeface="Nunito Sans"/>
              <a:sym typeface="Nunito Sans"/>
            </a:endParaRPr>
          </a:p>
        </p:txBody>
      </p:sp>
      <p:pic>
        <p:nvPicPr>
          <p:cNvPr id="299" name="Google Shape;299;p25"/>
          <p:cNvPicPr preferRelativeResize="0"/>
          <p:nvPr/>
        </p:nvPicPr>
        <p:blipFill>
          <a:blip r:embed="rId4">
            <a:alphaModFix/>
          </a:blip>
          <a:stretch>
            <a:fillRect/>
          </a:stretch>
        </p:blipFill>
        <p:spPr>
          <a:xfrm>
            <a:off x="305038" y="2453638"/>
            <a:ext cx="7477125" cy="2390775"/>
          </a:xfrm>
          <a:prstGeom prst="rect">
            <a:avLst/>
          </a:prstGeom>
          <a:noFill/>
          <a:ln>
            <a:noFill/>
          </a:ln>
        </p:spPr>
      </p:pic>
      <p:cxnSp>
        <p:nvCxnSpPr>
          <p:cNvPr id="300" name="Google Shape;300;p25"/>
          <p:cNvCxnSpPr>
            <a:stCxn id="298" idx="2"/>
            <a:endCxn id="299" idx="0"/>
          </p:cNvCxnSpPr>
          <p:nvPr/>
        </p:nvCxnSpPr>
        <p:spPr>
          <a:xfrm flipH="1" rot="-5400000">
            <a:off x="3699100" y="2109186"/>
            <a:ext cx="400200" cy="288900"/>
          </a:xfrm>
          <a:prstGeom prst="curvedConnector3">
            <a:avLst>
              <a:gd fmla="val 49988" name="adj1"/>
            </a:avLst>
          </a:prstGeom>
          <a:noFill/>
          <a:ln cap="flat" cmpd="sng" w="9525">
            <a:solidFill>
              <a:schemeClr val="dk2"/>
            </a:solidFill>
            <a:prstDash val="solid"/>
            <a:round/>
            <a:headEnd len="med" w="med" type="none"/>
            <a:tailEnd len="med" w="med" type="none"/>
          </a:ln>
        </p:spPr>
      </p:cxnSp>
      <p:sp>
        <p:nvSpPr>
          <p:cNvPr id="301" name="Google Shape;301;p25"/>
          <p:cNvSpPr txBox="1"/>
          <p:nvPr/>
        </p:nvSpPr>
        <p:spPr>
          <a:xfrm>
            <a:off x="8805500" y="1037736"/>
            <a:ext cx="6899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Next, define a procedure.</a:t>
            </a:r>
            <a:endParaRPr sz="1800">
              <a:solidFill>
                <a:srgbClr val="001A53"/>
              </a:solidFill>
              <a:latin typeface="Nunito Sans"/>
              <a:ea typeface="Nunito Sans"/>
              <a:cs typeface="Nunito Sans"/>
              <a:sym typeface="Nunito Sans"/>
            </a:endParaRPr>
          </a:p>
        </p:txBody>
      </p:sp>
      <p:pic>
        <p:nvPicPr>
          <p:cNvPr id="302" name="Google Shape;302;p25"/>
          <p:cNvPicPr preferRelativeResize="0"/>
          <p:nvPr/>
        </p:nvPicPr>
        <p:blipFill>
          <a:blip r:embed="rId5">
            <a:alphaModFix/>
          </a:blip>
          <a:stretch>
            <a:fillRect/>
          </a:stretch>
        </p:blipFill>
        <p:spPr>
          <a:xfrm>
            <a:off x="9241701" y="1715950"/>
            <a:ext cx="6026975" cy="1163900"/>
          </a:xfrm>
          <a:prstGeom prst="rect">
            <a:avLst/>
          </a:prstGeom>
          <a:noFill/>
          <a:ln>
            <a:noFill/>
          </a:ln>
        </p:spPr>
      </p:pic>
      <p:cxnSp>
        <p:nvCxnSpPr>
          <p:cNvPr id="303" name="Google Shape;303;p25"/>
          <p:cNvCxnSpPr>
            <a:stCxn id="301" idx="2"/>
            <a:endCxn id="302" idx="0"/>
          </p:cNvCxnSpPr>
          <p:nvPr/>
        </p:nvCxnSpPr>
        <p:spPr>
          <a:xfrm flipH="1" rot="-5400000">
            <a:off x="12147200" y="1607436"/>
            <a:ext cx="216600" cy="600"/>
          </a:xfrm>
          <a:prstGeom prst="curvedConnector3">
            <a:avLst>
              <a:gd fmla="val 49980" name="adj1"/>
            </a:avLst>
          </a:prstGeom>
          <a:noFill/>
          <a:ln cap="flat" cmpd="sng" w="9525">
            <a:solidFill>
              <a:schemeClr val="dk2"/>
            </a:solidFill>
            <a:prstDash val="solid"/>
            <a:round/>
            <a:headEnd len="med" w="med" type="none"/>
            <a:tailEnd len="med" w="med" type="none"/>
          </a:ln>
        </p:spPr>
      </p:cxnSp>
      <p:sp>
        <p:nvSpPr>
          <p:cNvPr id="304" name="Google Shape;304;p25"/>
          <p:cNvSpPr txBox="1"/>
          <p:nvPr/>
        </p:nvSpPr>
        <p:spPr>
          <a:xfrm>
            <a:off x="8805788" y="3179286"/>
            <a:ext cx="6899400" cy="1015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pPeb -&gt; pointer to PEB</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pLdr -&gt; pointer to LDR_DATA</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pListHead -&gt; list entry; used to get Forward Link</a:t>
            </a:r>
            <a:endParaRPr sz="1800">
              <a:solidFill>
                <a:srgbClr val="001A53"/>
              </a:solidFill>
              <a:latin typeface="Nunito Sans"/>
              <a:ea typeface="Nunito Sans"/>
              <a:cs typeface="Nunito Sans"/>
              <a:sym typeface="Nunito Sans"/>
            </a:endParaRPr>
          </a:p>
        </p:txBody>
      </p:sp>
      <p:pic>
        <p:nvPicPr>
          <p:cNvPr id="305" name="Google Shape;305;p25"/>
          <p:cNvPicPr preferRelativeResize="0"/>
          <p:nvPr/>
        </p:nvPicPr>
        <p:blipFill>
          <a:blip r:embed="rId6">
            <a:alphaModFix/>
          </a:blip>
          <a:stretch>
            <a:fillRect/>
          </a:stretch>
        </p:blipFill>
        <p:spPr>
          <a:xfrm>
            <a:off x="8373750" y="4494500"/>
            <a:ext cx="7762875" cy="609600"/>
          </a:xfrm>
          <a:prstGeom prst="rect">
            <a:avLst/>
          </a:prstGeom>
          <a:noFill/>
          <a:ln>
            <a:noFill/>
          </a:ln>
        </p:spPr>
      </p:pic>
      <p:cxnSp>
        <p:nvCxnSpPr>
          <p:cNvPr id="306" name="Google Shape;306;p25"/>
          <p:cNvCxnSpPr>
            <a:stCxn id="302" idx="2"/>
            <a:endCxn id="304" idx="0"/>
          </p:cNvCxnSpPr>
          <p:nvPr/>
        </p:nvCxnSpPr>
        <p:spPr>
          <a:xfrm flipH="1" rot="-5400000">
            <a:off x="12105788" y="3029250"/>
            <a:ext cx="299400" cy="600"/>
          </a:xfrm>
          <a:prstGeom prst="curvedConnector3">
            <a:avLst>
              <a:gd fmla="val 50006" name="adj1"/>
            </a:avLst>
          </a:prstGeom>
          <a:noFill/>
          <a:ln cap="flat" cmpd="sng" w="9525">
            <a:solidFill>
              <a:schemeClr val="dk2"/>
            </a:solidFill>
            <a:prstDash val="solid"/>
            <a:round/>
            <a:headEnd len="med" w="med" type="none"/>
            <a:tailEnd len="med" w="med" type="none"/>
          </a:ln>
        </p:spPr>
      </p:cxnSp>
      <p:cxnSp>
        <p:nvCxnSpPr>
          <p:cNvPr id="307" name="Google Shape;307;p25"/>
          <p:cNvCxnSpPr>
            <a:stCxn id="304" idx="2"/>
            <a:endCxn id="305" idx="0"/>
          </p:cNvCxnSpPr>
          <p:nvPr/>
        </p:nvCxnSpPr>
        <p:spPr>
          <a:xfrm flipH="1" rot="-5400000">
            <a:off x="12106088" y="4344486"/>
            <a:ext cx="299400" cy="600"/>
          </a:xfrm>
          <a:prstGeom prst="curvedConnector3">
            <a:avLst>
              <a:gd fmla="val 50002" name="adj1"/>
            </a:avLst>
          </a:prstGeom>
          <a:noFill/>
          <a:ln cap="flat" cmpd="sng" w="9525">
            <a:solidFill>
              <a:schemeClr val="dk2"/>
            </a:solidFill>
            <a:prstDash val="solid"/>
            <a:round/>
            <a:headEnd len="med" w="med" type="none"/>
            <a:tailEnd len="med" w="med" type="none"/>
          </a:ln>
        </p:spPr>
      </p:cxnSp>
      <p:sp>
        <p:nvSpPr>
          <p:cNvPr id="308" name="Google Shape;308;p25"/>
          <p:cNvSpPr txBox="1"/>
          <p:nvPr/>
        </p:nvSpPr>
        <p:spPr>
          <a:xfrm>
            <a:off x="8806088" y="5403536"/>
            <a:ext cx="6899400" cy="1569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pDte -&gt; LDR data table entry, since the Flink points to a pointer to the first LDR_DATA_TABLE_ENTRY, cast it to a pointer</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pListNode -&gt; pointer to a list entry, in this case the first link of the head</a:t>
            </a:r>
            <a:endParaRPr sz="1800">
              <a:solidFill>
                <a:srgbClr val="001A53"/>
              </a:solidFill>
              <a:latin typeface="Nunito Sans"/>
              <a:ea typeface="Nunito Sans"/>
              <a:cs typeface="Nunito Sans"/>
              <a:sym typeface="Nunito Sans"/>
            </a:endParaRPr>
          </a:p>
        </p:txBody>
      </p:sp>
      <p:sp>
        <p:nvSpPr>
          <p:cNvPr id="309" name="Google Shape;309;p25"/>
          <p:cNvSpPr txBox="1"/>
          <p:nvPr/>
        </p:nvSpPr>
        <p:spPr>
          <a:xfrm>
            <a:off x="305050" y="5635961"/>
            <a:ext cx="6899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Next, define a doWhile template since it is not present in nim..</a:t>
            </a:r>
            <a:endParaRPr sz="1800">
              <a:solidFill>
                <a:srgbClr val="001A53"/>
              </a:solidFill>
              <a:latin typeface="Nunito Sans"/>
              <a:ea typeface="Nunito Sans"/>
              <a:cs typeface="Nunito Sans"/>
              <a:sym typeface="Nunito Sans"/>
            </a:endParaRPr>
          </a:p>
        </p:txBody>
      </p:sp>
      <p:cxnSp>
        <p:nvCxnSpPr>
          <p:cNvPr id="310" name="Google Shape;310;p25"/>
          <p:cNvCxnSpPr>
            <a:stCxn id="299" idx="3"/>
            <a:endCxn id="301" idx="1"/>
          </p:cNvCxnSpPr>
          <p:nvPr/>
        </p:nvCxnSpPr>
        <p:spPr>
          <a:xfrm flipH="1" rot="10800000">
            <a:off x="7782163" y="1268525"/>
            <a:ext cx="1023300" cy="23805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311" name="Google Shape;311;p25"/>
          <p:cNvCxnSpPr>
            <a:stCxn id="308" idx="1"/>
            <a:endCxn id="309" idx="0"/>
          </p:cNvCxnSpPr>
          <p:nvPr/>
        </p:nvCxnSpPr>
        <p:spPr>
          <a:xfrm rot="10800000">
            <a:off x="3754688" y="5635886"/>
            <a:ext cx="5051400" cy="552600"/>
          </a:xfrm>
          <a:prstGeom prst="curvedConnector4">
            <a:avLst>
              <a:gd fmla="val 15853" name="adj1"/>
              <a:gd fmla="val 143078" name="adj2"/>
            </a:avLst>
          </a:prstGeom>
          <a:noFill/>
          <a:ln cap="flat" cmpd="sng" w="9525">
            <a:solidFill>
              <a:schemeClr val="dk2"/>
            </a:solidFill>
            <a:prstDash val="solid"/>
            <a:round/>
            <a:headEnd len="med" w="med" type="none"/>
            <a:tailEnd len="med" w="med" type="none"/>
          </a:ln>
        </p:spPr>
      </p:cxnSp>
      <p:pic>
        <p:nvPicPr>
          <p:cNvPr id="312" name="Google Shape;312;p25"/>
          <p:cNvPicPr preferRelativeResize="0"/>
          <p:nvPr/>
        </p:nvPicPr>
        <p:blipFill>
          <a:blip r:embed="rId7">
            <a:alphaModFix/>
          </a:blip>
          <a:stretch>
            <a:fillRect/>
          </a:stretch>
        </p:blipFill>
        <p:spPr>
          <a:xfrm>
            <a:off x="357463" y="6321438"/>
            <a:ext cx="3686175" cy="752475"/>
          </a:xfrm>
          <a:prstGeom prst="rect">
            <a:avLst/>
          </a:prstGeom>
          <a:noFill/>
          <a:ln>
            <a:noFill/>
          </a:ln>
        </p:spPr>
      </p:pic>
      <p:pic>
        <p:nvPicPr>
          <p:cNvPr id="313" name="Google Shape;313;p25"/>
          <p:cNvPicPr preferRelativeResize="0"/>
          <p:nvPr/>
        </p:nvPicPr>
        <p:blipFill>
          <a:blip r:embed="rId8">
            <a:alphaModFix/>
          </a:blip>
          <a:stretch>
            <a:fillRect/>
          </a:stretch>
        </p:blipFill>
        <p:spPr>
          <a:xfrm>
            <a:off x="357475" y="8503738"/>
            <a:ext cx="5924550" cy="1495425"/>
          </a:xfrm>
          <a:prstGeom prst="rect">
            <a:avLst/>
          </a:prstGeom>
          <a:noFill/>
          <a:ln>
            <a:noFill/>
          </a:ln>
        </p:spPr>
      </p:pic>
      <p:sp>
        <p:nvSpPr>
          <p:cNvPr id="314" name="Google Shape;314;p25"/>
          <p:cNvSpPr txBox="1"/>
          <p:nvPr/>
        </p:nvSpPr>
        <p:spPr>
          <a:xfrm>
            <a:off x="305050" y="7419377"/>
            <a:ext cx="689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doWhile is needed because the first run pListNode and pListHead will be the same.</a:t>
            </a:r>
            <a:endParaRPr sz="1800">
              <a:solidFill>
                <a:srgbClr val="001A53"/>
              </a:solidFill>
              <a:latin typeface="Nunito Sans"/>
              <a:ea typeface="Nunito Sans"/>
              <a:cs typeface="Nunito Sans"/>
              <a:sym typeface="Nunito Sans"/>
            </a:endParaRPr>
          </a:p>
        </p:txBody>
      </p:sp>
      <p:sp>
        <p:nvSpPr>
          <p:cNvPr id="315" name="Google Shape;315;p25"/>
          <p:cNvSpPr txBox="1"/>
          <p:nvPr/>
        </p:nvSpPr>
        <p:spPr>
          <a:xfrm>
            <a:off x="7204450" y="7803452"/>
            <a:ext cx="68994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While the current pointer to a list node is not the pointer to the list head:</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Check if the LDR_DATA_TABLE_ENTRY has a DllName with a length.</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If it does, display information</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After, update the pointer to the DTE and update the current pointer to the ListNode</a:t>
            </a:r>
            <a:endParaRPr sz="1800">
              <a:solidFill>
                <a:srgbClr val="001A53"/>
              </a:solidFill>
              <a:latin typeface="Nunito Sans"/>
              <a:ea typeface="Nunito Sans"/>
              <a:cs typeface="Nunito Sans"/>
              <a:sym typeface="Nunito Sans"/>
            </a:endParaRPr>
          </a:p>
        </p:txBody>
      </p:sp>
      <p:cxnSp>
        <p:nvCxnSpPr>
          <p:cNvPr id="316" name="Google Shape;316;p25"/>
          <p:cNvCxnSpPr>
            <a:stCxn id="313" idx="3"/>
            <a:endCxn id="315" idx="1"/>
          </p:cNvCxnSpPr>
          <p:nvPr/>
        </p:nvCxnSpPr>
        <p:spPr>
          <a:xfrm flipH="1" rot="10800000">
            <a:off x="6282025" y="8865350"/>
            <a:ext cx="922500" cy="386100"/>
          </a:xfrm>
          <a:prstGeom prst="curvedConnector3">
            <a:avLst>
              <a:gd fmla="val 49996" name="adj1"/>
            </a:avLst>
          </a:prstGeom>
          <a:noFill/>
          <a:ln cap="flat" cmpd="sng" w="9525">
            <a:solidFill>
              <a:schemeClr val="dk2"/>
            </a:solidFill>
            <a:prstDash val="solid"/>
            <a:round/>
            <a:headEnd len="med" w="med" type="none"/>
            <a:tailEnd len="med" w="med" type="none"/>
          </a:ln>
        </p:spPr>
      </p:cxnSp>
      <p:pic>
        <p:nvPicPr>
          <p:cNvPr id="317" name="Google Shape;317;p25"/>
          <p:cNvPicPr preferRelativeResize="0"/>
          <p:nvPr/>
        </p:nvPicPr>
        <p:blipFill>
          <a:blip r:embed="rId9">
            <a:alphaModFix/>
          </a:blip>
          <a:stretch>
            <a:fillRect/>
          </a:stretch>
        </p:blipFill>
        <p:spPr>
          <a:xfrm>
            <a:off x="15493050" y="9003813"/>
            <a:ext cx="2076450" cy="495300"/>
          </a:xfrm>
          <a:prstGeom prst="rect">
            <a:avLst/>
          </a:prstGeom>
          <a:noFill/>
          <a:ln>
            <a:noFill/>
          </a:ln>
        </p:spPr>
      </p:pic>
      <p:sp>
        <p:nvSpPr>
          <p:cNvPr id="318" name="Google Shape;318;p25"/>
          <p:cNvSpPr txBox="1"/>
          <p:nvPr/>
        </p:nvSpPr>
        <p:spPr>
          <a:xfrm>
            <a:off x="15493050" y="8503750"/>
            <a:ext cx="258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Run from main:</a:t>
            </a:r>
            <a:endParaRPr sz="1800">
              <a:solidFill>
                <a:srgbClr val="001A53"/>
              </a:solidFill>
              <a:latin typeface="Nunito Sans"/>
              <a:ea typeface="Nunito Sans"/>
              <a:cs typeface="Nunito Sans"/>
              <a:sym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2" name="Shape 322"/>
        <p:cNvGrpSpPr/>
        <p:nvPr/>
      </p:nvGrpSpPr>
      <p:grpSpPr>
        <a:xfrm>
          <a:off x="0" y="0"/>
          <a:ext cx="0" cy="0"/>
          <a:chOff x="0" y="0"/>
          <a:chExt cx="0" cy="0"/>
        </a:xfrm>
      </p:grpSpPr>
      <p:pic>
        <p:nvPicPr>
          <p:cNvPr id="323" name="Google Shape;323;p26"/>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324" name="Google Shape;324;p26"/>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Parsing PEB - custom GetModuleHandle</a:t>
            </a:r>
            <a:endParaRPr b="1" sz="3400">
              <a:solidFill>
                <a:srgbClr val="001A53"/>
              </a:solidFill>
              <a:latin typeface="Nunito Sans"/>
              <a:ea typeface="Nunito Sans"/>
              <a:cs typeface="Nunito Sans"/>
              <a:sym typeface="Nunito Sans"/>
            </a:endParaRPr>
          </a:p>
        </p:txBody>
      </p:sp>
      <p:pic>
        <p:nvPicPr>
          <p:cNvPr id="325" name="Google Shape;325;p26"/>
          <p:cNvPicPr preferRelativeResize="0"/>
          <p:nvPr/>
        </p:nvPicPr>
        <p:blipFill>
          <a:blip r:embed="rId4">
            <a:alphaModFix/>
          </a:blip>
          <a:stretch>
            <a:fillRect/>
          </a:stretch>
        </p:blipFill>
        <p:spPr>
          <a:xfrm>
            <a:off x="305050" y="1776613"/>
            <a:ext cx="5924550" cy="1495425"/>
          </a:xfrm>
          <a:prstGeom prst="rect">
            <a:avLst/>
          </a:prstGeom>
          <a:noFill/>
          <a:ln>
            <a:noFill/>
          </a:ln>
        </p:spPr>
      </p:pic>
      <p:sp>
        <p:nvSpPr>
          <p:cNvPr id="326" name="Google Shape;326;p26"/>
          <p:cNvSpPr txBox="1"/>
          <p:nvPr/>
        </p:nvSpPr>
        <p:spPr>
          <a:xfrm>
            <a:off x="305050" y="1037736"/>
            <a:ext cx="689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Notice how Reserved members of the pDte object (structure) are accessed. This is because Microsoft has undocumented structures</a:t>
            </a:r>
            <a:endParaRPr sz="1800">
              <a:solidFill>
                <a:srgbClr val="001A53"/>
              </a:solidFill>
              <a:latin typeface="Nunito Sans"/>
              <a:ea typeface="Nunito Sans"/>
              <a:cs typeface="Nunito Sans"/>
              <a:sym typeface="Nunito Sans"/>
            </a:endParaRPr>
          </a:p>
        </p:txBody>
      </p:sp>
      <p:sp>
        <p:nvSpPr>
          <p:cNvPr id="327" name="Google Shape;327;p26"/>
          <p:cNvSpPr txBox="1"/>
          <p:nvPr/>
        </p:nvSpPr>
        <p:spPr>
          <a:xfrm>
            <a:off x="10825575" y="1037725"/>
            <a:ext cx="3938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u="sng">
                <a:solidFill>
                  <a:schemeClr val="hlink"/>
                </a:solidFill>
                <a:latin typeface="Nunito Sans"/>
                <a:ea typeface="Nunito Sans"/>
                <a:cs typeface="Nunito Sans"/>
                <a:sym typeface="Nunito Sans"/>
                <a:hlinkClick r:id="rId5"/>
              </a:rPr>
              <a:t>From Windows App Development</a:t>
            </a:r>
            <a:r>
              <a:rPr lang="en-US" sz="1800">
                <a:solidFill>
                  <a:srgbClr val="001A53"/>
                </a:solidFill>
                <a:latin typeface="Nunito Sans"/>
                <a:ea typeface="Nunito Sans"/>
                <a:cs typeface="Nunito Sans"/>
                <a:sym typeface="Nunito Sans"/>
              </a:rPr>
              <a:t>:</a:t>
            </a:r>
            <a:endParaRPr sz="1800">
              <a:solidFill>
                <a:srgbClr val="001A53"/>
              </a:solidFill>
              <a:latin typeface="Nunito Sans"/>
              <a:ea typeface="Nunito Sans"/>
              <a:cs typeface="Nunito Sans"/>
              <a:sym typeface="Nunito Sans"/>
            </a:endParaRPr>
          </a:p>
        </p:txBody>
      </p:sp>
      <p:pic>
        <p:nvPicPr>
          <p:cNvPr id="328" name="Google Shape;328;p26"/>
          <p:cNvPicPr preferRelativeResize="0"/>
          <p:nvPr/>
        </p:nvPicPr>
        <p:blipFill>
          <a:blip r:embed="rId6">
            <a:alphaModFix/>
          </a:blip>
          <a:stretch>
            <a:fillRect/>
          </a:stretch>
        </p:blipFill>
        <p:spPr>
          <a:xfrm>
            <a:off x="9277936" y="1776637"/>
            <a:ext cx="7033975" cy="3837512"/>
          </a:xfrm>
          <a:prstGeom prst="rect">
            <a:avLst/>
          </a:prstGeom>
          <a:noFill/>
          <a:ln>
            <a:noFill/>
          </a:ln>
        </p:spPr>
      </p:pic>
      <p:pic>
        <p:nvPicPr>
          <p:cNvPr id="329" name="Google Shape;329;p26"/>
          <p:cNvPicPr preferRelativeResize="0"/>
          <p:nvPr/>
        </p:nvPicPr>
        <p:blipFill>
          <a:blip r:embed="rId7">
            <a:alphaModFix/>
          </a:blip>
          <a:stretch>
            <a:fillRect/>
          </a:stretch>
        </p:blipFill>
        <p:spPr>
          <a:xfrm>
            <a:off x="305050" y="4130098"/>
            <a:ext cx="4338900" cy="5704574"/>
          </a:xfrm>
          <a:prstGeom prst="rect">
            <a:avLst/>
          </a:prstGeom>
          <a:noFill/>
          <a:ln>
            <a:noFill/>
          </a:ln>
        </p:spPr>
      </p:pic>
      <p:sp>
        <p:nvSpPr>
          <p:cNvPr id="330" name="Google Shape;330;p26"/>
          <p:cNvSpPr txBox="1"/>
          <p:nvPr/>
        </p:nvSpPr>
        <p:spPr>
          <a:xfrm>
            <a:off x="4966000" y="8818872"/>
            <a:ext cx="4490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Will have to look elsewhere for the winternl.h header, such as from </a:t>
            </a:r>
            <a:r>
              <a:rPr lang="en-US" sz="1800" u="sng">
                <a:solidFill>
                  <a:schemeClr val="hlink"/>
                </a:solidFill>
                <a:latin typeface="Nunito Sans"/>
                <a:ea typeface="Nunito Sans"/>
                <a:cs typeface="Nunito Sans"/>
                <a:sym typeface="Nunito Sans"/>
                <a:hlinkClick r:id="rId8"/>
              </a:rPr>
              <a:t>wine's github</a:t>
            </a:r>
            <a:r>
              <a:rPr lang="en-US" sz="1800">
                <a:solidFill>
                  <a:srgbClr val="001A53"/>
                </a:solidFill>
                <a:latin typeface="Nunito Sans"/>
                <a:ea typeface="Nunito Sans"/>
                <a:cs typeface="Nunito Sans"/>
                <a:sym typeface="Nunito Sans"/>
              </a:rPr>
              <a:t> or </a:t>
            </a:r>
            <a:r>
              <a:rPr lang="en-US" sz="1800" u="sng">
                <a:solidFill>
                  <a:schemeClr val="hlink"/>
                </a:solidFill>
                <a:latin typeface="Nunito Sans"/>
                <a:ea typeface="Nunito Sans"/>
                <a:cs typeface="Nunito Sans"/>
                <a:sym typeface="Nunito Sans"/>
                <a:hlinkClick r:id="rId9"/>
              </a:rPr>
              <a:t>phnt-single-header</a:t>
            </a:r>
            <a:endParaRPr sz="1800">
              <a:solidFill>
                <a:srgbClr val="001A53"/>
              </a:solidFill>
              <a:latin typeface="Nunito Sans"/>
              <a:ea typeface="Nunito Sans"/>
              <a:cs typeface="Nunito Sans"/>
              <a:sym typeface="Nunito Sans"/>
            </a:endParaRPr>
          </a:p>
        </p:txBody>
      </p:sp>
      <p:cxnSp>
        <p:nvCxnSpPr>
          <p:cNvPr id="331" name="Google Shape;331;p26"/>
          <p:cNvCxnSpPr>
            <a:stCxn id="329" idx="3"/>
            <a:endCxn id="330" idx="0"/>
          </p:cNvCxnSpPr>
          <p:nvPr/>
        </p:nvCxnSpPr>
        <p:spPr>
          <a:xfrm>
            <a:off x="4643950" y="6982385"/>
            <a:ext cx="2567100" cy="1836600"/>
          </a:xfrm>
          <a:prstGeom prst="curvedConnector2">
            <a:avLst/>
          </a:prstGeom>
          <a:noFill/>
          <a:ln cap="flat" cmpd="sng" w="9525">
            <a:solidFill>
              <a:schemeClr val="dk2"/>
            </a:solidFill>
            <a:prstDash val="solid"/>
            <a:round/>
            <a:headEnd len="med" w="med" type="none"/>
            <a:tailEnd len="med" w="med" type="none"/>
          </a:ln>
        </p:spPr>
      </p:cxnSp>
      <p:pic>
        <p:nvPicPr>
          <p:cNvPr id="332" name="Google Shape;332;p26"/>
          <p:cNvPicPr preferRelativeResize="0"/>
          <p:nvPr/>
        </p:nvPicPr>
        <p:blipFill>
          <a:blip r:embed="rId10">
            <a:alphaModFix/>
          </a:blip>
          <a:stretch>
            <a:fillRect/>
          </a:stretch>
        </p:blipFill>
        <p:spPr>
          <a:xfrm>
            <a:off x="9277913" y="6111600"/>
            <a:ext cx="4543425" cy="2209800"/>
          </a:xfrm>
          <a:prstGeom prst="rect">
            <a:avLst/>
          </a:prstGeom>
          <a:noFill/>
          <a:ln>
            <a:noFill/>
          </a:ln>
        </p:spPr>
      </p:pic>
      <p:sp>
        <p:nvSpPr>
          <p:cNvPr id="333" name="Google Shape;333;p26"/>
          <p:cNvSpPr txBox="1"/>
          <p:nvPr/>
        </p:nvSpPr>
        <p:spPr>
          <a:xfrm>
            <a:off x="10825575" y="8541675"/>
            <a:ext cx="6899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The </a:t>
            </a:r>
            <a:r>
              <a:rPr lang="en-US" sz="1800" u="sng">
                <a:solidFill>
                  <a:schemeClr val="hlink"/>
                </a:solidFill>
                <a:latin typeface="Nunito Sans"/>
                <a:ea typeface="Nunito Sans"/>
                <a:cs typeface="Nunito Sans"/>
                <a:sym typeface="Nunito Sans"/>
                <a:hlinkClick r:id="rId11"/>
              </a:rPr>
              <a:t>LDR_DATA_TABLE_ENTRY object from winim</a:t>
            </a:r>
            <a:r>
              <a:rPr lang="en-US" sz="1800">
                <a:solidFill>
                  <a:srgbClr val="001A53"/>
                </a:solidFill>
                <a:latin typeface="Nunito Sans"/>
                <a:ea typeface="Nunito Sans"/>
                <a:cs typeface="Nunito Sans"/>
                <a:sym typeface="Nunito Sans"/>
              </a:rPr>
              <a:t> can be compared to the undocumented structure to retrieve unknown members. Winim builds their api from Microsoft’s official documentation</a:t>
            </a:r>
            <a:endParaRPr sz="1800">
              <a:solidFill>
                <a:srgbClr val="001A53"/>
              </a:solidFill>
              <a:latin typeface="Nunito Sans"/>
              <a:ea typeface="Nunito Sans"/>
              <a:cs typeface="Nunito Sans"/>
              <a:sym typeface="Nunito Sans"/>
            </a:endParaRPr>
          </a:p>
        </p:txBody>
      </p:sp>
      <p:cxnSp>
        <p:nvCxnSpPr>
          <p:cNvPr id="334" name="Google Shape;334;p26"/>
          <p:cNvCxnSpPr>
            <a:stCxn id="332" idx="3"/>
            <a:endCxn id="333" idx="0"/>
          </p:cNvCxnSpPr>
          <p:nvPr/>
        </p:nvCxnSpPr>
        <p:spPr>
          <a:xfrm>
            <a:off x="13821338" y="7216500"/>
            <a:ext cx="453900" cy="13251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7"/>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340" name="Google Shape;340;p27"/>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Parsing PEB - custom GetModuleHandle</a:t>
            </a:r>
            <a:endParaRPr b="1" sz="3400">
              <a:solidFill>
                <a:srgbClr val="001A53"/>
              </a:solidFill>
              <a:latin typeface="Nunito Sans"/>
              <a:ea typeface="Nunito Sans"/>
              <a:cs typeface="Nunito Sans"/>
              <a:sym typeface="Nunito Sans"/>
            </a:endParaRPr>
          </a:p>
        </p:txBody>
      </p:sp>
      <p:sp>
        <p:nvSpPr>
          <p:cNvPr id="341" name="Google Shape;341;p27"/>
          <p:cNvSpPr txBox="1"/>
          <p:nvPr/>
        </p:nvSpPr>
        <p:spPr>
          <a:xfrm>
            <a:off x="305050" y="1037736"/>
            <a:ext cx="689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The logic of the comparison can be replaced to return a handle to the module.</a:t>
            </a:r>
            <a:endParaRPr sz="1800">
              <a:solidFill>
                <a:srgbClr val="001A53"/>
              </a:solidFill>
              <a:latin typeface="Nunito Sans"/>
              <a:ea typeface="Nunito Sans"/>
              <a:cs typeface="Nunito Sans"/>
              <a:sym typeface="Nunito Sans"/>
            </a:endParaRPr>
          </a:p>
        </p:txBody>
      </p:sp>
      <p:pic>
        <p:nvPicPr>
          <p:cNvPr id="342" name="Google Shape;342;p27"/>
          <p:cNvPicPr preferRelativeResize="0"/>
          <p:nvPr/>
        </p:nvPicPr>
        <p:blipFill>
          <a:blip r:embed="rId4">
            <a:alphaModFix/>
          </a:blip>
          <a:stretch>
            <a:fillRect/>
          </a:stretch>
        </p:blipFill>
        <p:spPr>
          <a:xfrm>
            <a:off x="305038" y="2114813"/>
            <a:ext cx="4733925" cy="466725"/>
          </a:xfrm>
          <a:prstGeom prst="rect">
            <a:avLst/>
          </a:prstGeom>
          <a:noFill/>
          <a:ln>
            <a:noFill/>
          </a:ln>
        </p:spPr>
      </p:pic>
      <p:cxnSp>
        <p:nvCxnSpPr>
          <p:cNvPr id="343" name="Google Shape;343;p27"/>
          <p:cNvCxnSpPr>
            <a:stCxn id="341" idx="2"/>
            <a:endCxn id="342" idx="0"/>
          </p:cNvCxnSpPr>
          <p:nvPr/>
        </p:nvCxnSpPr>
        <p:spPr>
          <a:xfrm rot="5400000">
            <a:off x="3044350" y="1404336"/>
            <a:ext cx="338100" cy="1082700"/>
          </a:xfrm>
          <a:prstGeom prst="curvedConnector3">
            <a:avLst>
              <a:gd fmla="val 50011" name="adj1"/>
            </a:avLst>
          </a:prstGeom>
          <a:noFill/>
          <a:ln cap="flat" cmpd="sng" w="9525">
            <a:solidFill>
              <a:schemeClr val="dk2"/>
            </a:solidFill>
            <a:prstDash val="solid"/>
            <a:round/>
            <a:headEnd len="med" w="med" type="none"/>
            <a:tailEnd len="med" w="med" type="none"/>
          </a:ln>
        </p:spPr>
      </p:cxnSp>
      <p:pic>
        <p:nvPicPr>
          <p:cNvPr id="344" name="Google Shape;344;p27"/>
          <p:cNvPicPr preferRelativeResize="0"/>
          <p:nvPr/>
        </p:nvPicPr>
        <p:blipFill>
          <a:blip r:embed="rId5">
            <a:alphaModFix/>
          </a:blip>
          <a:stretch>
            <a:fillRect/>
          </a:stretch>
        </p:blipFill>
        <p:spPr>
          <a:xfrm>
            <a:off x="6501050" y="2114713"/>
            <a:ext cx="5486400" cy="1295400"/>
          </a:xfrm>
          <a:prstGeom prst="rect">
            <a:avLst/>
          </a:prstGeom>
          <a:noFill/>
          <a:ln>
            <a:noFill/>
          </a:ln>
        </p:spPr>
      </p:pic>
      <p:cxnSp>
        <p:nvCxnSpPr>
          <p:cNvPr id="345" name="Google Shape;345;p27"/>
          <p:cNvCxnSpPr>
            <a:stCxn id="342" idx="3"/>
            <a:endCxn id="344" idx="1"/>
          </p:cNvCxnSpPr>
          <p:nvPr/>
        </p:nvCxnSpPr>
        <p:spPr>
          <a:xfrm>
            <a:off x="5038963" y="2348175"/>
            <a:ext cx="1462200" cy="414300"/>
          </a:xfrm>
          <a:prstGeom prst="curvedConnector3">
            <a:avLst>
              <a:gd fmla="val 49996" name="adj1"/>
            </a:avLst>
          </a:prstGeom>
          <a:noFill/>
          <a:ln cap="flat" cmpd="sng" w="9525">
            <a:solidFill>
              <a:schemeClr val="dk2"/>
            </a:solidFill>
            <a:prstDash val="solid"/>
            <a:round/>
            <a:headEnd len="med" w="med" type="none"/>
            <a:tailEnd len="med" w="med" type="none"/>
          </a:ln>
        </p:spPr>
      </p:cxnSp>
      <p:sp>
        <p:nvSpPr>
          <p:cNvPr id="346" name="Google Shape;346;p27"/>
          <p:cNvSpPr txBox="1"/>
          <p:nvPr/>
        </p:nvSpPr>
        <p:spPr>
          <a:xfrm>
            <a:off x="9731150" y="1037736"/>
            <a:ext cx="689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The procedure is updated to take a string and return the dll base address</a:t>
            </a:r>
            <a:endParaRPr sz="1800">
              <a:solidFill>
                <a:srgbClr val="001A53"/>
              </a:solidFill>
              <a:latin typeface="Nunito Sans"/>
              <a:ea typeface="Nunito Sans"/>
              <a:cs typeface="Nunito Sans"/>
              <a:sym typeface="Nunito Sans"/>
            </a:endParaRPr>
          </a:p>
        </p:txBody>
      </p:sp>
      <p:cxnSp>
        <p:nvCxnSpPr>
          <p:cNvPr id="347" name="Google Shape;347;p27"/>
          <p:cNvCxnSpPr>
            <a:stCxn id="344" idx="0"/>
            <a:endCxn id="346" idx="1"/>
          </p:cNvCxnSpPr>
          <p:nvPr/>
        </p:nvCxnSpPr>
        <p:spPr>
          <a:xfrm rot="-5400000">
            <a:off x="9134000" y="1517563"/>
            <a:ext cx="707400" cy="486900"/>
          </a:xfrm>
          <a:prstGeom prst="curvedConnector2">
            <a:avLst/>
          </a:prstGeom>
          <a:noFill/>
          <a:ln cap="flat" cmpd="sng" w="9525">
            <a:solidFill>
              <a:schemeClr val="dk2"/>
            </a:solidFill>
            <a:prstDash val="solid"/>
            <a:round/>
            <a:headEnd len="med" w="med" type="none"/>
            <a:tailEnd len="med" w="med" type="none"/>
          </a:ln>
        </p:spPr>
      </p:cxnSp>
      <p:pic>
        <p:nvPicPr>
          <p:cNvPr id="348" name="Google Shape;348;p27"/>
          <p:cNvPicPr preferRelativeResize="0"/>
          <p:nvPr/>
        </p:nvPicPr>
        <p:blipFill>
          <a:blip r:embed="rId6">
            <a:alphaModFix/>
          </a:blip>
          <a:stretch>
            <a:fillRect/>
          </a:stretch>
        </p:blipFill>
        <p:spPr>
          <a:xfrm>
            <a:off x="12617725" y="2471900"/>
            <a:ext cx="5295900" cy="581025"/>
          </a:xfrm>
          <a:prstGeom prst="rect">
            <a:avLst/>
          </a:prstGeom>
          <a:noFill/>
          <a:ln>
            <a:noFill/>
          </a:ln>
        </p:spPr>
      </p:pic>
      <p:cxnSp>
        <p:nvCxnSpPr>
          <p:cNvPr id="349" name="Google Shape;349;p27"/>
          <p:cNvCxnSpPr>
            <a:stCxn id="344" idx="3"/>
            <a:endCxn id="348" idx="1"/>
          </p:cNvCxnSpPr>
          <p:nvPr/>
        </p:nvCxnSpPr>
        <p:spPr>
          <a:xfrm>
            <a:off x="11987450" y="2762413"/>
            <a:ext cx="630300" cy="6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350" name="Google Shape;350;p27"/>
          <p:cNvCxnSpPr>
            <a:stCxn id="348" idx="0"/>
            <a:endCxn id="346" idx="2"/>
          </p:cNvCxnSpPr>
          <p:nvPr/>
        </p:nvCxnSpPr>
        <p:spPr>
          <a:xfrm flipH="1" rot="5400000">
            <a:off x="13875625" y="1081850"/>
            <a:ext cx="695400" cy="2084700"/>
          </a:xfrm>
          <a:prstGeom prst="curvedConnector3">
            <a:avLst>
              <a:gd fmla="val 49990" name="adj1"/>
            </a:avLst>
          </a:prstGeom>
          <a:noFill/>
          <a:ln cap="flat" cmpd="sng" w="9525">
            <a:solidFill>
              <a:schemeClr val="dk2"/>
            </a:solidFill>
            <a:prstDash val="solid"/>
            <a:round/>
            <a:headEnd len="med" w="med" type="none"/>
            <a:tailEnd len="med" w="med" type="none"/>
          </a:ln>
        </p:spPr>
      </p:cxnSp>
      <p:sp>
        <p:nvSpPr>
          <p:cNvPr id="351" name="Google Shape;351;p27"/>
          <p:cNvSpPr txBox="1"/>
          <p:nvPr/>
        </p:nvSpPr>
        <p:spPr>
          <a:xfrm>
            <a:off x="760700" y="4870773"/>
            <a:ext cx="6899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Full code</a:t>
            </a:r>
            <a:endParaRPr sz="1800">
              <a:solidFill>
                <a:srgbClr val="001A53"/>
              </a:solidFill>
              <a:latin typeface="Nunito Sans"/>
              <a:ea typeface="Nunito Sans"/>
              <a:cs typeface="Nunito Sans"/>
              <a:sym typeface="Nunito Sans"/>
            </a:endParaRPr>
          </a:p>
        </p:txBody>
      </p:sp>
      <p:pic>
        <p:nvPicPr>
          <p:cNvPr id="352" name="Google Shape;352;p27"/>
          <p:cNvPicPr preferRelativeResize="0"/>
          <p:nvPr/>
        </p:nvPicPr>
        <p:blipFill>
          <a:blip r:embed="rId7">
            <a:alphaModFix/>
          </a:blip>
          <a:stretch>
            <a:fillRect/>
          </a:stretch>
        </p:blipFill>
        <p:spPr>
          <a:xfrm>
            <a:off x="760700" y="5531463"/>
            <a:ext cx="4905375" cy="3857625"/>
          </a:xfrm>
          <a:prstGeom prst="rect">
            <a:avLst/>
          </a:prstGeom>
          <a:noFill/>
          <a:ln>
            <a:noFill/>
          </a:ln>
        </p:spPr>
      </p:pic>
      <p:pic>
        <p:nvPicPr>
          <p:cNvPr id="353" name="Google Shape;353;p27"/>
          <p:cNvPicPr preferRelativeResize="0"/>
          <p:nvPr/>
        </p:nvPicPr>
        <p:blipFill>
          <a:blip r:embed="rId8">
            <a:alphaModFix/>
          </a:blip>
          <a:stretch>
            <a:fillRect/>
          </a:stretch>
        </p:blipFill>
        <p:spPr>
          <a:xfrm>
            <a:off x="6209113" y="5531463"/>
            <a:ext cx="7915275" cy="3267075"/>
          </a:xfrm>
          <a:prstGeom prst="rect">
            <a:avLst/>
          </a:prstGeom>
          <a:noFill/>
          <a:ln>
            <a:noFill/>
          </a:ln>
        </p:spPr>
      </p:pic>
      <p:pic>
        <p:nvPicPr>
          <p:cNvPr id="354" name="Google Shape;354;p27"/>
          <p:cNvPicPr preferRelativeResize="0"/>
          <p:nvPr/>
        </p:nvPicPr>
        <p:blipFill>
          <a:blip r:embed="rId9">
            <a:alphaModFix/>
          </a:blip>
          <a:stretch>
            <a:fillRect/>
          </a:stretch>
        </p:blipFill>
        <p:spPr>
          <a:xfrm>
            <a:off x="6209125" y="8912988"/>
            <a:ext cx="6019800" cy="65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8" name="Shape 358"/>
        <p:cNvGrpSpPr/>
        <p:nvPr/>
      </p:nvGrpSpPr>
      <p:grpSpPr>
        <a:xfrm>
          <a:off x="0" y="0"/>
          <a:ext cx="0" cy="0"/>
          <a:chOff x="0" y="0"/>
          <a:chExt cx="0" cy="0"/>
        </a:xfrm>
      </p:grpSpPr>
      <p:pic>
        <p:nvPicPr>
          <p:cNvPr id="359" name="Google Shape;359;p28"/>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360" name="Google Shape;360;p28"/>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Parsing PEB - custom GetModuleHandle</a:t>
            </a:r>
            <a:endParaRPr b="1" sz="3400">
              <a:solidFill>
                <a:srgbClr val="001A53"/>
              </a:solidFill>
              <a:latin typeface="Nunito Sans"/>
              <a:ea typeface="Nunito Sans"/>
              <a:cs typeface="Nunito Sans"/>
              <a:sym typeface="Nunito Sans"/>
            </a:endParaRPr>
          </a:p>
        </p:txBody>
      </p:sp>
      <p:pic>
        <p:nvPicPr>
          <p:cNvPr id="361" name="Google Shape;361;p28"/>
          <p:cNvPicPr preferRelativeResize="0"/>
          <p:nvPr/>
        </p:nvPicPr>
        <p:blipFill>
          <a:blip r:embed="rId4">
            <a:alphaModFix/>
          </a:blip>
          <a:stretch>
            <a:fillRect/>
          </a:stretch>
        </p:blipFill>
        <p:spPr>
          <a:xfrm>
            <a:off x="375272" y="1727775"/>
            <a:ext cx="8808176" cy="3315150"/>
          </a:xfrm>
          <a:prstGeom prst="rect">
            <a:avLst/>
          </a:prstGeom>
          <a:noFill/>
          <a:ln>
            <a:noFill/>
          </a:ln>
        </p:spPr>
      </p:pic>
      <p:sp>
        <p:nvSpPr>
          <p:cNvPr id="362" name="Google Shape;362;p28"/>
          <p:cNvSpPr txBox="1"/>
          <p:nvPr/>
        </p:nvSpPr>
        <p:spPr>
          <a:xfrm>
            <a:off x="375275" y="1167536"/>
            <a:ext cx="6899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Custom function</a:t>
            </a:r>
            <a:endParaRPr sz="1800">
              <a:solidFill>
                <a:srgbClr val="001A53"/>
              </a:solidFill>
              <a:latin typeface="Nunito Sans"/>
              <a:ea typeface="Nunito Sans"/>
              <a:cs typeface="Nunito Sans"/>
              <a:sym typeface="Nunito Sans"/>
            </a:endParaRPr>
          </a:p>
        </p:txBody>
      </p:sp>
      <p:pic>
        <p:nvPicPr>
          <p:cNvPr id="363" name="Google Shape;363;p28"/>
          <p:cNvPicPr preferRelativeResize="0"/>
          <p:nvPr/>
        </p:nvPicPr>
        <p:blipFill>
          <a:blip r:embed="rId5">
            <a:alphaModFix/>
          </a:blip>
          <a:stretch>
            <a:fillRect/>
          </a:stretch>
        </p:blipFill>
        <p:spPr>
          <a:xfrm>
            <a:off x="986875" y="7786688"/>
            <a:ext cx="4819650" cy="1609725"/>
          </a:xfrm>
          <a:prstGeom prst="rect">
            <a:avLst/>
          </a:prstGeom>
          <a:noFill/>
          <a:ln>
            <a:noFill/>
          </a:ln>
        </p:spPr>
      </p:pic>
      <p:sp>
        <p:nvSpPr>
          <p:cNvPr id="364" name="Google Shape;364;p28"/>
          <p:cNvSpPr txBox="1"/>
          <p:nvPr/>
        </p:nvSpPr>
        <p:spPr>
          <a:xfrm>
            <a:off x="438450" y="6471561"/>
            <a:ext cx="689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What nim does: Imports LoadLibraryA from windows.h, LibHandle is just a pointer</a:t>
            </a:r>
            <a:endParaRPr sz="1800">
              <a:solidFill>
                <a:srgbClr val="001A53"/>
              </a:solidFill>
              <a:latin typeface="Nunito Sans"/>
              <a:ea typeface="Nunito Sans"/>
              <a:cs typeface="Nunito Sans"/>
              <a:sym typeface="Nunito Sans"/>
            </a:endParaRPr>
          </a:p>
        </p:txBody>
      </p:sp>
      <p:pic>
        <p:nvPicPr>
          <p:cNvPr id="365" name="Google Shape;365;p28"/>
          <p:cNvPicPr preferRelativeResize="0"/>
          <p:nvPr/>
        </p:nvPicPr>
        <p:blipFill>
          <a:blip r:embed="rId6">
            <a:alphaModFix/>
          </a:blip>
          <a:stretch>
            <a:fillRect/>
          </a:stretch>
        </p:blipFill>
        <p:spPr>
          <a:xfrm>
            <a:off x="6248313" y="9339838"/>
            <a:ext cx="4924425" cy="466725"/>
          </a:xfrm>
          <a:prstGeom prst="rect">
            <a:avLst/>
          </a:prstGeom>
          <a:noFill/>
          <a:ln>
            <a:noFill/>
          </a:ln>
        </p:spPr>
      </p:pic>
      <p:cxnSp>
        <p:nvCxnSpPr>
          <p:cNvPr id="366" name="Google Shape;366;p28"/>
          <p:cNvCxnSpPr>
            <a:stCxn id="363" idx="3"/>
            <a:endCxn id="365" idx="1"/>
          </p:cNvCxnSpPr>
          <p:nvPr/>
        </p:nvCxnSpPr>
        <p:spPr>
          <a:xfrm>
            <a:off x="5806525" y="8591550"/>
            <a:ext cx="441900" cy="981600"/>
          </a:xfrm>
          <a:prstGeom prst="curvedConnector3">
            <a:avLst>
              <a:gd fmla="val 49987" name="adj1"/>
            </a:avLst>
          </a:prstGeom>
          <a:noFill/>
          <a:ln cap="flat" cmpd="sng" w="9525">
            <a:solidFill>
              <a:schemeClr val="dk2"/>
            </a:solidFill>
            <a:prstDash val="solid"/>
            <a:round/>
            <a:headEnd len="med" w="med" type="none"/>
            <a:tailEnd len="med" w="med" type="none"/>
          </a:ln>
        </p:spPr>
      </p:cxnSp>
      <p:cxnSp>
        <p:nvCxnSpPr>
          <p:cNvPr id="367" name="Google Shape;367;p28"/>
          <p:cNvCxnSpPr>
            <a:stCxn id="364" idx="1"/>
            <a:endCxn id="363" idx="1"/>
          </p:cNvCxnSpPr>
          <p:nvPr/>
        </p:nvCxnSpPr>
        <p:spPr>
          <a:xfrm>
            <a:off x="438450" y="6841011"/>
            <a:ext cx="548400" cy="1750500"/>
          </a:xfrm>
          <a:prstGeom prst="curvedConnector3">
            <a:avLst>
              <a:gd fmla="val -43422" name="adj1"/>
            </a:avLst>
          </a:prstGeom>
          <a:noFill/>
          <a:ln cap="flat" cmpd="sng" w="9525">
            <a:solidFill>
              <a:schemeClr val="dk2"/>
            </a:solidFill>
            <a:prstDash val="solid"/>
            <a:round/>
            <a:headEnd len="med" w="med" type="none"/>
            <a:tailEnd len="med" w="med" type="none"/>
          </a:ln>
        </p:spPr>
      </p:cxnSp>
      <p:cxnSp>
        <p:nvCxnSpPr>
          <p:cNvPr id="368" name="Google Shape;368;p28"/>
          <p:cNvCxnSpPr>
            <a:stCxn id="361" idx="2"/>
            <a:endCxn id="364" idx="0"/>
          </p:cNvCxnSpPr>
          <p:nvPr/>
        </p:nvCxnSpPr>
        <p:spPr>
          <a:xfrm rot="5400000">
            <a:off x="3619410" y="5311575"/>
            <a:ext cx="1428600" cy="891300"/>
          </a:xfrm>
          <a:prstGeom prst="curvedConnector3">
            <a:avLst>
              <a:gd fmla="val 50001" name="adj1"/>
            </a:avLst>
          </a:prstGeom>
          <a:noFill/>
          <a:ln cap="flat" cmpd="sng" w="9525">
            <a:solidFill>
              <a:schemeClr val="dk2"/>
            </a:solidFill>
            <a:prstDash val="solid"/>
            <a:round/>
            <a:headEnd len="med" w="med" type="none"/>
            <a:tailEnd len="med" w="med" type="none"/>
          </a:ln>
        </p:spPr>
      </p:cxnSp>
      <p:sp>
        <p:nvSpPr>
          <p:cNvPr id="369" name="Google Shape;369;p28"/>
          <p:cNvSpPr txBox="1"/>
          <p:nvPr/>
        </p:nvSpPr>
        <p:spPr>
          <a:xfrm>
            <a:off x="9782625" y="7786688"/>
            <a:ext cx="4095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How would we get a handle with nim stdlib? </a:t>
            </a:r>
            <a:r>
              <a:rPr lang="en-US" sz="1800" u="sng">
                <a:solidFill>
                  <a:schemeClr val="hlink"/>
                </a:solidFill>
                <a:latin typeface="Nunito Sans"/>
                <a:ea typeface="Nunito Sans"/>
                <a:cs typeface="Nunito Sans"/>
                <a:sym typeface="Nunito Sans"/>
                <a:hlinkClick r:id="rId7"/>
              </a:rPr>
              <a:t>dynlib documentation</a:t>
            </a:r>
            <a:endParaRPr sz="1800">
              <a:solidFill>
                <a:srgbClr val="001A53"/>
              </a:solidFill>
              <a:latin typeface="Nunito Sans"/>
              <a:ea typeface="Nunito Sans"/>
              <a:cs typeface="Nunito Sans"/>
              <a:sym typeface="Nunito Sans"/>
            </a:endParaRPr>
          </a:p>
        </p:txBody>
      </p:sp>
      <p:cxnSp>
        <p:nvCxnSpPr>
          <p:cNvPr id="370" name="Google Shape;370;p28"/>
          <p:cNvCxnSpPr>
            <a:stCxn id="365" idx="0"/>
            <a:endCxn id="369" idx="1"/>
          </p:cNvCxnSpPr>
          <p:nvPr/>
        </p:nvCxnSpPr>
        <p:spPr>
          <a:xfrm rot="-5400000">
            <a:off x="8654725" y="8211838"/>
            <a:ext cx="1183800" cy="1072200"/>
          </a:xfrm>
          <a:prstGeom prst="curvedConnector2">
            <a:avLst/>
          </a:prstGeom>
          <a:noFill/>
          <a:ln cap="flat" cmpd="sng" w="9525">
            <a:solidFill>
              <a:schemeClr val="dk2"/>
            </a:solidFill>
            <a:prstDash val="solid"/>
            <a:round/>
            <a:headEnd len="med" w="med" type="none"/>
            <a:tailEnd len="med" w="med" type="none"/>
          </a:ln>
        </p:spPr>
      </p:cxnSp>
      <p:pic>
        <p:nvPicPr>
          <p:cNvPr id="371" name="Google Shape;371;p28"/>
          <p:cNvPicPr preferRelativeResize="0"/>
          <p:nvPr/>
        </p:nvPicPr>
        <p:blipFill>
          <a:blip r:embed="rId8">
            <a:alphaModFix/>
          </a:blip>
          <a:stretch>
            <a:fillRect/>
          </a:stretch>
        </p:blipFill>
        <p:spPr>
          <a:xfrm>
            <a:off x="10686850" y="6389625"/>
            <a:ext cx="6516251" cy="674800"/>
          </a:xfrm>
          <a:prstGeom prst="rect">
            <a:avLst/>
          </a:prstGeom>
          <a:noFill/>
          <a:ln>
            <a:noFill/>
          </a:ln>
        </p:spPr>
      </p:pic>
      <p:cxnSp>
        <p:nvCxnSpPr>
          <p:cNvPr id="372" name="Google Shape;372;p28"/>
          <p:cNvCxnSpPr>
            <a:stCxn id="369" idx="0"/>
            <a:endCxn id="371" idx="2"/>
          </p:cNvCxnSpPr>
          <p:nvPr/>
        </p:nvCxnSpPr>
        <p:spPr>
          <a:xfrm rot="-5400000">
            <a:off x="12526425" y="6368138"/>
            <a:ext cx="722400" cy="2114700"/>
          </a:xfrm>
          <a:prstGeom prst="curvedConnector3">
            <a:avLst>
              <a:gd fmla="val 49990" name="adj1"/>
            </a:avLst>
          </a:prstGeom>
          <a:noFill/>
          <a:ln cap="flat" cmpd="sng" w="9525">
            <a:solidFill>
              <a:schemeClr val="dk2"/>
            </a:solidFill>
            <a:prstDash val="solid"/>
            <a:round/>
            <a:headEnd len="med" w="med" type="none"/>
            <a:tailEnd len="med" w="med" type="none"/>
          </a:ln>
        </p:spPr>
      </p:cxnSp>
      <p:pic>
        <p:nvPicPr>
          <p:cNvPr id="373" name="Google Shape;373;p28"/>
          <p:cNvPicPr preferRelativeResize="0"/>
          <p:nvPr/>
        </p:nvPicPr>
        <p:blipFill>
          <a:blip r:embed="rId9">
            <a:alphaModFix/>
          </a:blip>
          <a:stretch>
            <a:fillRect/>
          </a:stretch>
        </p:blipFill>
        <p:spPr>
          <a:xfrm>
            <a:off x="11922959" y="8844400"/>
            <a:ext cx="5753917" cy="809900"/>
          </a:xfrm>
          <a:prstGeom prst="rect">
            <a:avLst/>
          </a:prstGeom>
          <a:noFill/>
          <a:ln>
            <a:noFill/>
          </a:ln>
        </p:spPr>
      </p:pic>
      <p:cxnSp>
        <p:nvCxnSpPr>
          <p:cNvPr id="374" name="Google Shape;374;p28"/>
          <p:cNvCxnSpPr>
            <a:stCxn id="371" idx="2"/>
            <a:endCxn id="373" idx="0"/>
          </p:cNvCxnSpPr>
          <p:nvPr/>
        </p:nvCxnSpPr>
        <p:spPr>
          <a:xfrm flipH="1" rot="-5400000">
            <a:off x="13482525" y="7526875"/>
            <a:ext cx="1779900" cy="855000"/>
          </a:xfrm>
          <a:prstGeom prst="curvedConnector3">
            <a:avLst>
              <a:gd fmla="val 50002" name="adj1"/>
            </a:avLst>
          </a:prstGeom>
          <a:noFill/>
          <a:ln cap="flat" cmpd="sng" w="9525">
            <a:solidFill>
              <a:schemeClr val="dk2"/>
            </a:solidFill>
            <a:prstDash val="solid"/>
            <a:round/>
            <a:headEnd len="med" w="med" type="none"/>
            <a:tailEnd len="med" w="med" type="none"/>
          </a:ln>
        </p:spPr>
      </p:cxnSp>
      <p:pic>
        <p:nvPicPr>
          <p:cNvPr id="375" name="Google Shape;375;p28"/>
          <p:cNvPicPr preferRelativeResize="0"/>
          <p:nvPr/>
        </p:nvPicPr>
        <p:blipFill>
          <a:blip r:embed="rId10">
            <a:alphaModFix/>
          </a:blip>
          <a:stretch>
            <a:fillRect/>
          </a:stretch>
        </p:blipFill>
        <p:spPr>
          <a:xfrm>
            <a:off x="10650250" y="4263388"/>
            <a:ext cx="4752975" cy="447675"/>
          </a:xfrm>
          <a:prstGeom prst="rect">
            <a:avLst/>
          </a:prstGeom>
          <a:noFill/>
          <a:ln>
            <a:noFill/>
          </a:ln>
        </p:spPr>
      </p:pic>
      <p:sp>
        <p:nvSpPr>
          <p:cNvPr id="376" name="Google Shape;376;p28"/>
          <p:cNvSpPr txBox="1"/>
          <p:nvPr/>
        </p:nvSpPr>
        <p:spPr>
          <a:xfrm>
            <a:off x="12068675" y="5387763"/>
            <a:ext cx="4095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Calls winLoadLibrary (just LoadLibraryA)</a:t>
            </a:r>
            <a:endParaRPr sz="1800">
              <a:solidFill>
                <a:srgbClr val="001A53"/>
              </a:solidFill>
              <a:latin typeface="Nunito Sans"/>
              <a:ea typeface="Nunito Sans"/>
              <a:cs typeface="Nunito Sans"/>
              <a:sym typeface="Nunito Sans"/>
            </a:endParaRPr>
          </a:p>
        </p:txBody>
      </p:sp>
      <p:pic>
        <p:nvPicPr>
          <p:cNvPr id="377" name="Google Shape;377;p28"/>
          <p:cNvPicPr preferRelativeResize="0"/>
          <p:nvPr/>
        </p:nvPicPr>
        <p:blipFill>
          <a:blip r:embed="rId11">
            <a:alphaModFix/>
          </a:blip>
          <a:stretch>
            <a:fillRect/>
          </a:stretch>
        </p:blipFill>
        <p:spPr>
          <a:xfrm>
            <a:off x="11839548" y="1167525"/>
            <a:ext cx="4553550" cy="2257200"/>
          </a:xfrm>
          <a:prstGeom prst="rect">
            <a:avLst/>
          </a:prstGeom>
          <a:noFill/>
          <a:ln>
            <a:noFill/>
          </a:ln>
        </p:spPr>
      </p:pic>
      <p:cxnSp>
        <p:nvCxnSpPr>
          <p:cNvPr id="378" name="Google Shape;378;p28"/>
          <p:cNvCxnSpPr>
            <a:stCxn id="376" idx="1"/>
            <a:endCxn id="375" idx="1"/>
          </p:cNvCxnSpPr>
          <p:nvPr/>
        </p:nvCxnSpPr>
        <p:spPr>
          <a:xfrm rot="10800000">
            <a:off x="10650275" y="4487313"/>
            <a:ext cx="1418400" cy="1269900"/>
          </a:xfrm>
          <a:prstGeom prst="curvedConnector3">
            <a:avLst>
              <a:gd fmla="val 116790" name="adj1"/>
            </a:avLst>
          </a:prstGeom>
          <a:noFill/>
          <a:ln cap="flat" cmpd="sng" w="9525">
            <a:solidFill>
              <a:schemeClr val="dk2"/>
            </a:solidFill>
            <a:prstDash val="solid"/>
            <a:round/>
            <a:headEnd len="med" w="med" type="none"/>
            <a:tailEnd len="med" w="med" type="none"/>
          </a:ln>
        </p:spPr>
      </p:cxnSp>
      <p:cxnSp>
        <p:nvCxnSpPr>
          <p:cNvPr id="379" name="Google Shape;379;p28"/>
          <p:cNvCxnSpPr>
            <a:stCxn id="376" idx="3"/>
            <a:endCxn id="377" idx="3"/>
          </p:cNvCxnSpPr>
          <p:nvPr/>
        </p:nvCxnSpPr>
        <p:spPr>
          <a:xfrm flipH="1" rot="10800000">
            <a:off x="16163975" y="2296113"/>
            <a:ext cx="229200" cy="3461100"/>
          </a:xfrm>
          <a:prstGeom prst="curvedConnector3">
            <a:avLst>
              <a:gd fmla="val 20386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3" name="Shape 383"/>
        <p:cNvGrpSpPr/>
        <p:nvPr/>
      </p:nvGrpSpPr>
      <p:grpSpPr>
        <a:xfrm>
          <a:off x="0" y="0"/>
          <a:ext cx="0" cy="0"/>
          <a:chOff x="0" y="0"/>
          <a:chExt cx="0" cy="0"/>
        </a:xfrm>
      </p:grpSpPr>
      <p:pic>
        <p:nvPicPr>
          <p:cNvPr id="384" name="Google Shape;384;p29"/>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grpSp>
        <p:nvGrpSpPr>
          <p:cNvPr id="385" name="Google Shape;385;p29"/>
          <p:cNvGrpSpPr/>
          <p:nvPr/>
        </p:nvGrpSpPr>
        <p:grpSpPr>
          <a:xfrm>
            <a:off x="0" y="-144662"/>
            <a:ext cx="3085741" cy="10431728"/>
            <a:chOff x="0" y="-38100"/>
            <a:chExt cx="812700" cy="2747433"/>
          </a:xfrm>
        </p:grpSpPr>
        <p:sp>
          <p:nvSpPr>
            <p:cNvPr id="386" name="Google Shape;386;p29"/>
            <p:cNvSpPr/>
            <p:nvPr/>
          </p:nvSpPr>
          <p:spPr>
            <a:xfrm>
              <a:off x="0" y="0"/>
              <a:ext cx="128598" cy="2709333"/>
            </a:xfrm>
            <a:custGeom>
              <a:rect b="b" l="l" r="r" t="t"/>
              <a:pathLst>
                <a:path extrusionOk="0" h="2709333" w="128598">
                  <a:moveTo>
                    <a:pt x="0" y="0"/>
                  </a:moveTo>
                  <a:lnTo>
                    <a:pt x="128598" y="0"/>
                  </a:lnTo>
                  <a:lnTo>
                    <a:pt x="128598" y="2709333"/>
                  </a:lnTo>
                  <a:lnTo>
                    <a:pt x="0" y="2709333"/>
                  </a:lnTo>
                  <a:close/>
                </a:path>
              </a:pathLst>
            </a:custGeom>
            <a:solidFill>
              <a:srgbClr val="C1272D"/>
            </a:solidFill>
            <a:ln>
              <a:noFill/>
            </a:ln>
          </p:spPr>
        </p:sp>
        <p:sp>
          <p:nvSpPr>
            <p:cNvPr id="387" name="Google Shape;387;p29"/>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88" name="Google Shape;388;p29"/>
          <p:cNvSpPr txBox="1"/>
          <p:nvPr/>
        </p:nvSpPr>
        <p:spPr>
          <a:xfrm>
            <a:off x="1199225" y="928125"/>
            <a:ext cx="139383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0"/>
              <a:buFont typeface="Arial"/>
              <a:buNone/>
            </a:pPr>
            <a:r>
              <a:rPr b="1" lang="en-US" sz="5100">
                <a:solidFill>
                  <a:srgbClr val="001A53"/>
                </a:solidFill>
                <a:latin typeface="Blinker"/>
                <a:ea typeface="Blinker"/>
                <a:cs typeface="Blinker"/>
                <a:sym typeface="Blinker"/>
              </a:rPr>
              <a:t>Parsing DOS HEADER - custom GetProcAddress</a:t>
            </a:r>
            <a:endParaRPr b="1" i="0" sz="5100" u="none" cap="none" strike="noStrike">
              <a:solidFill>
                <a:srgbClr val="001A53"/>
              </a:solidFill>
              <a:latin typeface="Blinker"/>
              <a:ea typeface="Blinker"/>
              <a:cs typeface="Blinker"/>
              <a:sym typeface="Blinker"/>
            </a:endParaRPr>
          </a:p>
        </p:txBody>
      </p:sp>
      <p:sp>
        <p:nvSpPr>
          <p:cNvPr id="389" name="Google Shape;389;p29"/>
          <p:cNvSpPr txBox="1"/>
          <p:nvPr/>
        </p:nvSpPr>
        <p:spPr>
          <a:xfrm>
            <a:off x="1199225" y="2192625"/>
            <a:ext cx="1026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B58225"/>
              </a:solidFill>
              <a:latin typeface="Blinker Light"/>
              <a:ea typeface="Blinker Light"/>
              <a:cs typeface="Blinker Light"/>
              <a:sym typeface="Blinker Light"/>
            </a:endParaRPr>
          </a:p>
        </p:txBody>
      </p:sp>
      <p:pic>
        <p:nvPicPr>
          <p:cNvPr id="390" name="Google Shape;390;p29"/>
          <p:cNvPicPr preferRelativeResize="0"/>
          <p:nvPr/>
        </p:nvPicPr>
        <p:blipFill>
          <a:blip r:embed="rId4">
            <a:alphaModFix/>
          </a:blip>
          <a:stretch>
            <a:fillRect/>
          </a:stretch>
        </p:blipFill>
        <p:spPr>
          <a:xfrm>
            <a:off x="826013" y="3429000"/>
            <a:ext cx="4010025" cy="3819525"/>
          </a:xfrm>
          <a:prstGeom prst="rect">
            <a:avLst/>
          </a:prstGeom>
          <a:noFill/>
          <a:ln>
            <a:noFill/>
          </a:ln>
        </p:spPr>
      </p:pic>
      <p:pic>
        <p:nvPicPr>
          <p:cNvPr id="391" name="Google Shape;391;p29"/>
          <p:cNvPicPr preferRelativeResize="0"/>
          <p:nvPr/>
        </p:nvPicPr>
        <p:blipFill>
          <a:blip r:embed="rId5">
            <a:alphaModFix/>
          </a:blip>
          <a:stretch>
            <a:fillRect/>
          </a:stretch>
        </p:blipFill>
        <p:spPr>
          <a:xfrm>
            <a:off x="759338" y="8938788"/>
            <a:ext cx="4143375" cy="895350"/>
          </a:xfrm>
          <a:prstGeom prst="rect">
            <a:avLst/>
          </a:prstGeom>
          <a:noFill/>
          <a:ln>
            <a:noFill/>
          </a:ln>
        </p:spPr>
      </p:pic>
      <p:sp>
        <p:nvSpPr>
          <p:cNvPr id="392" name="Google Shape;392;p29"/>
          <p:cNvSpPr txBox="1"/>
          <p:nvPr/>
        </p:nvSpPr>
        <p:spPr>
          <a:xfrm>
            <a:off x="719950" y="7724200"/>
            <a:ext cx="464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IMAGE_NT_HEADERS is at image_base + IMAGE_DOS_HEADER.e_lfanew</a:t>
            </a:r>
            <a:endParaRPr sz="1800">
              <a:solidFill>
                <a:srgbClr val="001A53"/>
              </a:solidFill>
              <a:latin typeface="Nunito Sans"/>
              <a:ea typeface="Nunito Sans"/>
              <a:cs typeface="Nunito Sans"/>
              <a:sym typeface="Nunito Sans"/>
            </a:endParaRPr>
          </a:p>
        </p:txBody>
      </p:sp>
      <p:pic>
        <p:nvPicPr>
          <p:cNvPr id="393" name="Google Shape;393;p29"/>
          <p:cNvPicPr preferRelativeResize="0"/>
          <p:nvPr/>
        </p:nvPicPr>
        <p:blipFill>
          <a:blip r:embed="rId6">
            <a:alphaModFix/>
          </a:blip>
          <a:stretch>
            <a:fillRect/>
          </a:stretch>
        </p:blipFill>
        <p:spPr>
          <a:xfrm>
            <a:off x="5573923" y="3393613"/>
            <a:ext cx="5656076" cy="4839000"/>
          </a:xfrm>
          <a:prstGeom prst="rect">
            <a:avLst/>
          </a:prstGeom>
          <a:noFill/>
          <a:ln>
            <a:noFill/>
          </a:ln>
        </p:spPr>
      </p:pic>
      <p:pic>
        <p:nvPicPr>
          <p:cNvPr id="394" name="Google Shape;394;p29"/>
          <p:cNvPicPr preferRelativeResize="0"/>
          <p:nvPr/>
        </p:nvPicPr>
        <p:blipFill>
          <a:blip r:embed="rId7">
            <a:alphaModFix/>
          </a:blip>
          <a:stretch>
            <a:fillRect/>
          </a:stretch>
        </p:blipFill>
        <p:spPr>
          <a:xfrm>
            <a:off x="11639250" y="3477838"/>
            <a:ext cx="4924425" cy="2390775"/>
          </a:xfrm>
          <a:prstGeom prst="rect">
            <a:avLst/>
          </a:prstGeom>
          <a:noFill/>
          <a:ln>
            <a:noFill/>
          </a:ln>
        </p:spPr>
      </p:pic>
      <p:cxnSp>
        <p:nvCxnSpPr>
          <p:cNvPr id="395" name="Google Shape;395;p29"/>
          <p:cNvCxnSpPr>
            <a:stCxn id="390" idx="2"/>
            <a:endCxn id="392" idx="0"/>
          </p:cNvCxnSpPr>
          <p:nvPr/>
        </p:nvCxnSpPr>
        <p:spPr>
          <a:xfrm flipH="1" rot="-5400000">
            <a:off x="2698575" y="7380975"/>
            <a:ext cx="475800" cy="210900"/>
          </a:xfrm>
          <a:prstGeom prst="curvedConnector3">
            <a:avLst>
              <a:gd fmla="val 49987" name="adj1"/>
            </a:avLst>
          </a:prstGeom>
          <a:noFill/>
          <a:ln cap="flat" cmpd="sng" w="9525">
            <a:solidFill>
              <a:schemeClr val="dk2"/>
            </a:solidFill>
            <a:prstDash val="solid"/>
            <a:round/>
            <a:headEnd len="med" w="med" type="none"/>
            <a:tailEnd len="med" w="med" type="none"/>
          </a:ln>
        </p:spPr>
      </p:cxnSp>
      <p:cxnSp>
        <p:nvCxnSpPr>
          <p:cNvPr id="396" name="Google Shape;396;p29"/>
          <p:cNvCxnSpPr>
            <a:stCxn id="392" idx="2"/>
            <a:endCxn id="391" idx="0"/>
          </p:cNvCxnSpPr>
          <p:nvPr/>
        </p:nvCxnSpPr>
        <p:spPr>
          <a:xfrm rot="5400000">
            <a:off x="2698600" y="8595550"/>
            <a:ext cx="475800" cy="210900"/>
          </a:xfrm>
          <a:prstGeom prst="curvedConnector3">
            <a:avLst>
              <a:gd fmla="val 49988" name="adj1"/>
            </a:avLst>
          </a:prstGeom>
          <a:noFill/>
          <a:ln cap="flat" cmpd="sng" w="9525">
            <a:solidFill>
              <a:schemeClr val="dk2"/>
            </a:solidFill>
            <a:prstDash val="solid"/>
            <a:round/>
            <a:headEnd len="med" w="med" type="none"/>
            <a:tailEnd len="med" w="med" type="none"/>
          </a:ln>
        </p:spPr>
      </p:cxnSp>
      <p:sp>
        <p:nvSpPr>
          <p:cNvPr id="397" name="Google Shape;397;p29"/>
          <p:cNvSpPr txBox="1"/>
          <p:nvPr/>
        </p:nvSpPr>
        <p:spPr>
          <a:xfrm>
            <a:off x="6079950" y="9056175"/>
            <a:ext cx="464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From the NT_HEADERS can get the Optional Header</a:t>
            </a:r>
            <a:endParaRPr sz="1800">
              <a:solidFill>
                <a:srgbClr val="001A53"/>
              </a:solidFill>
              <a:latin typeface="Nunito Sans"/>
              <a:ea typeface="Nunito Sans"/>
              <a:cs typeface="Nunito Sans"/>
              <a:sym typeface="Nunito Sans"/>
            </a:endParaRPr>
          </a:p>
        </p:txBody>
      </p:sp>
      <p:cxnSp>
        <p:nvCxnSpPr>
          <p:cNvPr id="398" name="Google Shape;398;p29"/>
          <p:cNvCxnSpPr>
            <a:stCxn id="391" idx="3"/>
            <a:endCxn id="397" idx="1"/>
          </p:cNvCxnSpPr>
          <p:nvPr/>
        </p:nvCxnSpPr>
        <p:spPr>
          <a:xfrm>
            <a:off x="4902713" y="9386463"/>
            <a:ext cx="1177200" cy="393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399" name="Google Shape;399;p29"/>
          <p:cNvCxnSpPr>
            <a:stCxn id="397" idx="0"/>
            <a:endCxn id="393" idx="2"/>
          </p:cNvCxnSpPr>
          <p:nvPr/>
        </p:nvCxnSpPr>
        <p:spPr>
          <a:xfrm rot="-5400000">
            <a:off x="7990500" y="8644125"/>
            <a:ext cx="823500" cy="600"/>
          </a:xfrm>
          <a:prstGeom prst="curvedConnector3">
            <a:avLst>
              <a:gd fmla="val 50004" name="adj1"/>
            </a:avLst>
          </a:prstGeom>
          <a:noFill/>
          <a:ln cap="flat" cmpd="sng" w="9525">
            <a:solidFill>
              <a:schemeClr val="dk2"/>
            </a:solidFill>
            <a:prstDash val="solid"/>
            <a:round/>
            <a:headEnd len="med" w="med" type="none"/>
            <a:tailEnd len="med" w="med" type="none"/>
          </a:ln>
        </p:spPr>
      </p:cxnSp>
      <p:pic>
        <p:nvPicPr>
          <p:cNvPr id="400" name="Google Shape;400;p29"/>
          <p:cNvPicPr preferRelativeResize="0"/>
          <p:nvPr/>
        </p:nvPicPr>
        <p:blipFill>
          <a:blip r:embed="rId8">
            <a:alphaModFix/>
          </a:blip>
          <a:stretch>
            <a:fillRect/>
          </a:stretch>
        </p:blipFill>
        <p:spPr>
          <a:xfrm>
            <a:off x="14521100" y="2885300"/>
            <a:ext cx="3390900" cy="266700"/>
          </a:xfrm>
          <a:prstGeom prst="rect">
            <a:avLst/>
          </a:prstGeom>
          <a:noFill/>
          <a:ln>
            <a:noFill/>
          </a:ln>
        </p:spPr>
      </p:pic>
      <p:sp>
        <p:nvSpPr>
          <p:cNvPr id="401" name="Google Shape;401;p29"/>
          <p:cNvSpPr txBox="1"/>
          <p:nvPr/>
        </p:nvSpPr>
        <p:spPr>
          <a:xfrm>
            <a:off x="11333263" y="1946325"/>
            <a:ext cx="4644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In the OPTIONAL_HEADER can access DataDirectory at the entry export (IMAGE_NUMBEROF_DIRECTORY_ENTRIES)</a:t>
            </a:r>
            <a:endParaRPr sz="1800">
              <a:solidFill>
                <a:srgbClr val="001A53"/>
              </a:solidFill>
              <a:latin typeface="Nunito Sans"/>
              <a:ea typeface="Nunito Sans"/>
              <a:cs typeface="Nunito Sans"/>
              <a:sym typeface="Nunito Sans"/>
            </a:endParaRPr>
          </a:p>
        </p:txBody>
      </p:sp>
      <p:pic>
        <p:nvPicPr>
          <p:cNvPr id="402" name="Google Shape;402;p29"/>
          <p:cNvPicPr preferRelativeResize="0"/>
          <p:nvPr/>
        </p:nvPicPr>
        <p:blipFill>
          <a:blip r:embed="rId9">
            <a:alphaModFix/>
          </a:blip>
          <a:stretch>
            <a:fillRect/>
          </a:stretch>
        </p:blipFill>
        <p:spPr>
          <a:xfrm>
            <a:off x="11724638" y="6308175"/>
            <a:ext cx="4429125" cy="800100"/>
          </a:xfrm>
          <a:prstGeom prst="rect">
            <a:avLst/>
          </a:prstGeom>
          <a:noFill/>
          <a:ln>
            <a:noFill/>
          </a:ln>
        </p:spPr>
      </p:pic>
      <p:cxnSp>
        <p:nvCxnSpPr>
          <p:cNvPr id="403" name="Google Shape;403;p29"/>
          <p:cNvCxnSpPr>
            <a:stCxn id="393" idx="0"/>
            <a:endCxn id="401" idx="1"/>
          </p:cNvCxnSpPr>
          <p:nvPr/>
        </p:nvCxnSpPr>
        <p:spPr>
          <a:xfrm rot="-5400000">
            <a:off x="9467261" y="1527613"/>
            <a:ext cx="800700" cy="2931300"/>
          </a:xfrm>
          <a:prstGeom prst="curvedConnector2">
            <a:avLst/>
          </a:prstGeom>
          <a:noFill/>
          <a:ln cap="flat" cmpd="sng" w="9525">
            <a:solidFill>
              <a:schemeClr val="dk2"/>
            </a:solidFill>
            <a:prstDash val="solid"/>
            <a:round/>
            <a:headEnd len="med" w="med" type="none"/>
            <a:tailEnd len="med" w="med" type="none"/>
          </a:ln>
        </p:spPr>
      </p:cxnSp>
      <p:cxnSp>
        <p:nvCxnSpPr>
          <p:cNvPr id="404" name="Google Shape;404;p29"/>
          <p:cNvCxnSpPr>
            <a:stCxn id="401" idx="2"/>
            <a:endCxn id="394" idx="0"/>
          </p:cNvCxnSpPr>
          <p:nvPr/>
        </p:nvCxnSpPr>
        <p:spPr>
          <a:xfrm flipH="1" rot="-5400000">
            <a:off x="13759063" y="3135525"/>
            <a:ext cx="238500" cy="446100"/>
          </a:xfrm>
          <a:prstGeom prst="curvedConnector3">
            <a:avLst>
              <a:gd fmla="val 50003" name="adj1"/>
            </a:avLst>
          </a:prstGeom>
          <a:noFill/>
          <a:ln cap="flat" cmpd="sng" w="9525">
            <a:solidFill>
              <a:schemeClr val="dk2"/>
            </a:solidFill>
            <a:prstDash val="solid"/>
            <a:round/>
            <a:headEnd len="med" w="med" type="none"/>
            <a:tailEnd len="med" w="med" type="none"/>
          </a:ln>
        </p:spPr>
      </p:cxnSp>
      <p:cxnSp>
        <p:nvCxnSpPr>
          <p:cNvPr id="405" name="Google Shape;405;p29"/>
          <p:cNvCxnSpPr>
            <a:stCxn id="394" idx="2"/>
            <a:endCxn id="402" idx="0"/>
          </p:cNvCxnSpPr>
          <p:nvPr/>
        </p:nvCxnSpPr>
        <p:spPr>
          <a:xfrm rot="5400000">
            <a:off x="13800563" y="6007213"/>
            <a:ext cx="439500" cy="162300"/>
          </a:xfrm>
          <a:prstGeom prst="curvedConnector3">
            <a:avLst>
              <a:gd fmla="val 5000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9" name="Shape 409"/>
        <p:cNvGrpSpPr/>
        <p:nvPr/>
      </p:nvGrpSpPr>
      <p:grpSpPr>
        <a:xfrm>
          <a:off x="0" y="0"/>
          <a:ext cx="0" cy="0"/>
          <a:chOff x="0" y="0"/>
          <a:chExt cx="0" cy="0"/>
        </a:xfrm>
      </p:grpSpPr>
      <p:pic>
        <p:nvPicPr>
          <p:cNvPr id="410" name="Google Shape;410;p30"/>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411" name="Google Shape;411;p30"/>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Parsing DOS HEADER - custom GetProcAddress</a:t>
            </a:r>
            <a:endParaRPr b="1" sz="3400">
              <a:solidFill>
                <a:srgbClr val="001A53"/>
              </a:solidFill>
              <a:latin typeface="Nunito Sans"/>
              <a:ea typeface="Nunito Sans"/>
              <a:cs typeface="Nunito Sans"/>
              <a:sym typeface="Nunito Sans"/>
            </a:endParaRPr>
          </a:p>
        </p:txBody>
      </p:sp>
      <p:pic>
        <p:nvPicPr>
          <p:cNvPr id="412" name="Google Shape;412;p30"/>
          <p:cNvPicPr preferRelativeResize="0"/>
          <p:nvPr/>
        </p:nvPicPr>
        <p:blipFill>
          <a:blip r:embed="rId4">
            <a:alphaModFix/>
          </a:blip>
          <a:stretch>
            <a:fillRect/>
          </a:stretch>
        </p:blipFill>
        <p:spPr>
          <a:xfrm>
            <a:off x="305050" y="1026338"/>
            <a:ext cx="4076700" cy="4352925"/>
          </a:xfrm>
          <a:prstGeom prst="rect">
            <a:avLst/>
          </a:prstGeom>
          <a:noFill/>
          <a:ln>
            <a:noFill/>
          </a:ln>
        </p:spPr>
      </p:pic>
      <p:pic>
        <p:nvPicPr>
          <p:cNvPr id="413" name="Google Shape;413;p30"/>
          <p:cNvPicPr preferRelativeResize="0"/>
          <p:nvPr/>
        </p:nvPicPr>
        <p:blipFill>
          <a:blip r:embed="rId5">
            <a:alphaModFix/>
          </a:blip>
          <a:stretch>
            <a:fillRect/>
          </a:stretch>
        </p:blipFill>
        <p:spPr>
          <a:xfrm>
            <a:off x="4831775" y="2296297"/>
            <a:ext cx="3774475" cy="4408525"/>
          </a:xfrm>
          <a:prstGeom prst="rect">
            <a:avLst/>
          </a:prstGeom>
          <a:noFill/>
          <a:ln>
            <a:noFill/>
          </a:ln>
        </p:spPr>
      </p:pic>
      <p:sp>
        <p:nvSpPr>
          <p:cNvPr id="414" name="Google Shape;414;p30"/>
          <p:cNvSpPr txBox="1"/>
          <p:nvPr/>
        </p:nvSpPr>
        <p:spPr>
          <a:xfrm>
            <a:off x="5004300" y="1026350"/>
            <a:ext cx="4147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need to parse the Export Directory of the Optional Header</a:t>
            </a:r>
            <a:endParaRPr sz="1800">
              <a:solidFill>
                <a:srgbClr val="001A53"/>
              </a:solidFill>
              <a:latin typeface="Nunito Sans"/>
              <a:ea typeface="Nunito Sans"/>
              <a:cs typeface="Nunito Sans"/>
              <a:sym typeface="Nunito Sans"/>
            </a:endParaRPr>
          </a:p>
        </p:txBody>
      </p:sp>
      <p:cxnSp>
        <p:nvCxnSpPr>
          <p:cNvPr id="415" name="Google Shape;415;p30"/>
          <p:cNvCxnSpPr>
            <a:stCxn id="414" idx="2"/>
            <a:endCxn id="413" idx="0"/>
          </p:cNvCxnSpPr>
          <p:nvPr/>
        </p:nvCxnSpPr>
        <p:spPr>
          <a:xfrm rot="5400000">
            <a:off x="6633150" y="1851200"/>
            <a:ext cx="531000" cy="359100"/>
          </a:xfrm>
          <a:prstGeom prst="curvedConnector3">
            <a:avLst>
              <a:gd fmla="val 50004" name="adj1"/>
            </a:avLst>
          </a:prstGeom>
          <a:noFill/>
          <a:ln cap="flat" cmpd="sng" w="9525">
            <a:solidFill>
              <a:schemeClr val="dk2"/>
            </a:solidFill>
            <a:prstDash val="solid"/>
            <a:round/>
            <a:headEnd len="med" w="med" type="none"/>
            <a:tailEnd len="med" w="med" type="none"/>
          </a:ln>
        </p:spPr>
      </p:cxnSp>
      <p:pic>
        <p:nvPicPr>
          <p:cNvPr id="416" name="Google Shape;416;p30"/>
          <p:cNvPicPr preferRelativeResize="0"/>
          <p:nvPr/>
        </p:nvPicPr>
        <p:blipFill>
          <a:blip r:embed="rId6">
            <a:alphaModFix/>
          </a:blip>
          <a:stretch>
            <a:fillRect/>
          </a:stretch>
        </p:blipFill>
        <p:spPr>
          <a:xfrm>
            <a:off x="9792950" y="2390438"/>
            <a:ext cx="6000750" cy="2581275"/>
          </a:xfrm>
          <a:prstGeom prst="rect">
            <a:avLst/>
          </a:prstGeom>
          <a:noFill/>
          <a:ln>
            <a:noFill/>
          </a:ln>
        </p:spPr>
      </p:pic>
      <p:sp>
        <p:nvSpPr>
          <p:cNvPr id="417" name="Google Shape;417;p30"/>
          <p:cNvSpPr txBox="1"/>
          <p:nvPr/>
        </p:nvSpPr>
        <p:spPr>
          <a:xfrm>
            <a:off x="11382975" y="1026350"/>
            <a:ext cx="4147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need to parse the Export Directory of the Optional Header</a:t>
            </a:r>
            <a:endParaRPr sz="1800">
              <a:solidFill>
                <a:srgbClr val="001A53"/>
              </a:solidFill>
              <a:latin typeface="Nunito Sans"/>
              <a:ea typeface="Nunito Sans"/>
              <a:cs typeface="Nunito Sans"/>
              <a:sym typeface="Nunito Sans"/>
            </a:endParaRPr>
          </a:p>
        </p:txBody>
      </p:sp>
      <p:cxnSp>
        <p:nvCxnSpPr>
          <p:cNvPr id="418" name="Google Shape;418;p30"/>
          <p:cNvCxnSpPr>
            <a:stCxn id="417" idx="2"/>
            <a:endCxn id="416" idx="0"/>
          </p:cNvCxnSpPr>
          <p:nvPr/>
        </p:nvCxnSpPr>
        <p:spPr>
          <a:xfrm rot="5400000">
            <a:off x="12812475" y="1746050"/>
            <a:ext cx="625200" cy="663600"/>
          </a:xfrm>
          <a:prstGeom prst="curvedConnector3">
            <a:avLst>
              <a:gd fmla="val 49999" name="adj1"/>
            </a:avLst>
          </a:prstGeom>
          <a:noFill/>
          <a:ln cap="flat" cmpd="sng" w="9525">
            <a:solidFill>
              <a:schemeClr val="dk2"/>
            </a:solidFill>
            <a:prstDash val="solid"/>
            <a:round/>
            <a:headEnd len="med" w="med" type="none"/>
            <a:tailEnd len="med" w="med" type="none"/>
          </a:ln>
        </p:spPr>
      </p:cxnSp>
      <p:pic>
        <p:nvPicPr>
          <p:cNvPr id="419" name="Google Shape;419;p30"/>
          <p:cNvPicPr preferRelativeResize="0"/>
          <p:nvPr/>
        </p:nvPicPr>
        <p:blipFill>
          <a:blip r:embed="rId7">
            <a:alphaModFix/>
          </a:blip>
          <a:stretch>
            <a:fillRect/>
          </a:stretch>
        </p:blipFill>
        <p:spPr>
          <a:xfrm>
            <a:off x="10139388" y="6704813"/>
            <a:ext cx="6886575" cy="2352675"/>
          </a:xfrm>
          <a:prstGeom prst="rect">
            <a:avLst/>
          </a:prstGeom>
          <a:noFill/>
          <a:ln>
            <a:noFill/>
          </a:ln>
        </p:spPr>
      </p:pic>
      <p:cxnSp>
        <p:nvCxnSpPr>
          <p:cNvPr id="420" name="Google Shape;420;p30"/>
          <p:cNvCxnSpPr>
            <a:stCxn id="416" idx="2"/>
            <a:endCxn id="419" idx="0"/>
          </p:cNvCxnSpPr>
          <p:nvPr/>
        </p:nvCxnSpPr>
        <p:spPr>
          <a:xfrm flipH="1" rot="-5400000">
            <a:off x="12321425" y="5443613"/>
            <a:ext cx="1733100" cy="7893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4" name="Shape 424"/>
        <p:cNvGrpSpPr/>
        <p:nvPr/>
      </p:nvGrpSpPr>
      <p:grpSpPr>
        <a:xfrm>
          <a:off x="0" y="0"/>
          <a:ext cx="0" cy="0"/>
          <a:chOff x="0" y="0"/>
          <a:chExt cx="0" cy="0"/>
        </a:xfrm>
      </p:grpSpPr>
      <p:pic>
        <p:nvPicPr>
          <p:cNvPr id="425" name="Google Shape;425;p31"/>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426" name="Google Shape;426;p31"/>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Parsing DOS HEADER - custom GetProcAddress</a:t>
            </a:r>
            <a:endParaRPr b="1" sz="3400">
              <a:solidFill>
                <a:srgbClr val="001A53"/>
              </a:solidFill>
              <a:latin typeface="Nunito Sans"/>
              <a:ea typeface="Nunito Sans"/>
              <a:cs typeface="Nunito Sans"/>
              <a:sym typeface="Nunito Sans"/>
            </a:endParaRPr>
          </a:p>
        </p:txBody>
      </p:sp>
      <p:sp>
        <p:nvSpPr>
          <p:cNvPr id="427" name="Google Shape;427;p31"/>
          <p:cNvSpPr txBox="1"/>
          <p:nvPr/>
        </p:nvSpPr>
        <p:spPr>
          <a:xfrm>
            <a:off x="305049" y="1043850"/>
            <a:ext cx="6898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Create proc - we cast the handle of the module to an int for use</a:t>
            </a:r>
            <a:endParaRPr sz="1800">
              <a:solidFill>
                <a:srgbClr val="001A53"/>
              </a:solidFill>
              <a:latin typeface="Nunito Sans"/>
              <a:ea typeface="Nunito Sans"/>
              <a:cs typeface="Nunito Sans"/>
              <a:sym typeface="Nunito Sans"/>
            </a:endParaRPr>
          </a:p>
        </p:txBody>
      </p:sp>
      <p:pic>
        <p:nvPicPr>
          <p:cNvPr id="428" name="Google Shape;428;p31"/>
          <p:cNvPicPr preferRelativeResize="0"/>
          <p:nvPr/>
        </p:nvPicPr>
        <p:blipFill>
          <a:blip r:embed="rId4">
            <a:alphaModFix/>
          </a:blip>
          <a:stretch>
            <a:fillRect/>
          </a:stretch>
        </p:blipFill>
        <p:spPr>
          <a:xfrm>
            <a:off x="305038" y="1505550"/>
            <a:ext cx="5362575" cy="400050"/>
          </a:xfrm>
          <a:prstGeom prst="rect">
            <a:avLst/>
          </a:prstGeom>
          <a:noFill/>
          <a:ln>
            <a:noFill/>
          </a:ln>
        </p:spPr>
      </p:pic>
      <p:pic>
        <p:nvPicPr>
          <p:cNvPr id="429" name="Google Shape;429;p31"/>
          <p:cNvPicPr preferRelativeResize="0"/>
          <p:nvPr/>
        </p:nvPicPr>
        <p:blipFill>
          <a:blip r:embed="rId5">
            <a:alphaModFix/>
          </a:blip>
          <a:stretch>
            <a:fillRect/>
          </a:stretch>
        </p:blipFill>
        <p:spPr>
          <a:xfrm>
            <a:off x="305038" y="3069163"/>
            <a:ext cx="5895975" cy="428625"/>
          </a:xfrm>
          <a:prstGeom prst="rect">
            <a:avLst/>
          </a:prstGeom>
          <a:noFill/>
          <a:ln>
            <a:noFill/>
          </a:ln>
        </p:spPr>
      </p:pic>
      <p:sp>
        <p:nvSpPr>
          <p:cNvPr id="430" name="Google Shape;430;p31"/>
          <p:cNvSpPr txBox="1"/>
          <p:nvPr/>
        </p:nvSpPr>
        <p:spPr>
          <a:xfrm>
            <a:off x="305049" y="2330275"/>
            <a:ext cx="6898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Cast the base of the module to the IMAGE_DOS_HEADER and check that it matches IMAGE_DOS_SIGNATURE</a:t>
            </a:r>
            <a:endParaRPr sz="1800">
              <a:solidFill>
                <a:srgbClr val="001A53"/>
              </a:solidFill>
              <a:latin typeface="Nunito Sans"/>
              <a:ea typeface="Nunito Sans"/>
              <a:cs typeface="Nunito Sans"/>
              <a:sym typeface="Nunito Sans"/>
            </a:endParaRPr>
          </a:p>
        </p:txBody>
      </p:sp>
      <p:cxnSp>
        <p:nvCxnSpPr>
          <p:cNvPr id="431" name="Google Shape;431;p31"/>
          <p:cNvCxnSpPr>
            <a:stCxn id="427" idx="1"/>
            <a:endCxn id="428" idx="1"/>
          </p:cNvCxnSpPr>
          <p:nvPr/>
        </p:nvCxnSpPr>
        <p:spPr>
          <a:xfrm>
            <a:off x="305049" y="1274700"/>
            <a:ext cx="600" cy="430800"/>
          </a:xfrm>
          <a:prstGeom prst="curvedConnector3">
            <a:avLst>
              <a:gd fmla="val -39689447" name="adj1"/>
            </a:avLst>
          </a:prstGeom>
          <a:noFill/>
          <a:ln cap="flat" cmpd="sng" w="9525">
            <a:solidFill>
              <a:schemeClr val="dk2"/>
            </a:solidFill>
            <a:prstDash val="solid"/>
            <a:round/>
            <a:headEnd len="med" w="med" type="none"/>
            <a:tailEnd len="med" w="med" type="none"/>
          </a:ln>
        </p:spPr>
      </p:cxnSp>
      <p:cxnSp>
        <p:nvCxnSpPr>
          <p:cNvPr id="432" name="Google Shape;432;p31"/>
          <p:cNvCxnSpPr>
            <a:stCxn id="430" idx="1"/>
            <a:endCxn id="429" idx="1"/>
          </p:cNvCxnSpPr>
          <p:nvPr/>
        </p:nvCxnSpPr>
        <p:spPr>
          <a:xfrm>
            <a:off x="305049" y="2699725"/>
            <a:ext cx="600" cy="583800"/>
          </a:xfrm>
          <a:prstGeom prst="curvedConnector3">
            <a:avLst>
              <a:gd fmla="val -39689447" name="adj1"/>
            </a:avLst>
          </a:prstGeom>
          <a:noFill/>
          <a:ln cap="flat" cmpd="sng" w="9525">
            <a:solidFill>
              <a:schemeClr val="dk2"/>
            </a:solidFill>
            <a:prstDash val="solid"/>
            <a:round/>
            <a:headEnd len="med" w="med" type="none"/>
            <a:tailEnd len="med" w="med" type="none"/>
          </a:ln>
        </p:spPr>
      </p:cxnSp>
      <p:cxnSp>
        <p:nvCxnSpPr>
          <p:cNvPr id="433" name="Google Shape;433;p31"/>
          <p:cNvCxnSpPr>
            <a:stCxn id="428" idx="2"/>
            <a:endCxn id="430" idx="0"/>
          </p:cNvCxnSpPr>
          <p:nvPr/>
        </p:nvCxnSpPr>
        <p:spPr>
          <a:xfrm flipH="1" rot="-5400000">
            <a:off x="3157775" y="1734150"/>
            <a:ext cx="424800" cy="767700"/>
          </a:xfrm>
          <a:prstGeom prst="curvedConnector3">
            <a:avLst>
              <a:gd fmla="val 49985" name="adj1"/>
            </a:avLst>
          </a:prstGeom>
          <a:noFill/>
          <a:ln cap="flat" cmpd="sng" w="9525">
            <a:solidFill>
              <a:schemeClr val="dk2"/>
            </a:solidFill>
            <a:prstDash val="solid"/>
            <a:round/>
            <a:headEnd len="med" w="med" type="none"/>
            <a:tailEnd len="med" w="med" type="none"/>
          </a:ln>
        </p:spPr>
      </p:cxnSp>
      <p:pic>
        <p:nvPicPr>
          <p:cNvPr id="434" name="Google Shape;434;p31"/>
          <p:cNvPicPr preferRelativeResize="0"/>
          <p:nvPr/>
        </p:nvPicPr>
        <p:blipFill>
          <a:blip r:embed="rId6">
            <a:alphaModFix/>
          </a:blip>
          <a:stretch>
            <a:fillRect/>
          </a:stretch>
        </p:blipFill>
        <p:spPr>
          <a:xfrm>
            <a:off x="5421663" y="2737925"/>
            <a:ext cx="2943225" cy="228600"/>
          </a:xfrm>
          <a:prstGeom prst="rect">
            <a:avLst/>
          </a:prstGeom>
          <a:noFill/>
          <a:ln>
            <a:noFill/>
          </a:ln>
        </p:spPr>
      </p:pic>
      <p:sp>
        <p:nvSpPr>
          <p:cNvPr id="435" name="Google Shape;435;p31"/>
          <p:cNvSpPr txBox="1"/>
          <p:nvPr/>
        </p:nvSpPr>
        <p:spPr>
          <a:xfrm>
            <a:off x="305049" y="3710138"/>
            <a:ext cx="6898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Get the IMAGE_NT_HEADERS from the base of the module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IMAGE_DOS_HEADER.e_lfanew. Check that the IMAGE_NT_SIGNATURE matches.</a:t>
            </a:r>
            <a:endParaRPr sz="1800">
              <a:solidFill>
                <a:srgbClr val="001A53"/>
              </a:solidFill>
              <a:latin typeface="Nunito Sans"/>
              <a:ea typeface="Nunito Sans"/>
              <a:cs typeface="Nunito Sans"/>
              <a:sym typeface="Nunito Sans"/>
            </a:endParaRPr>
          </a:p>
        </p:txBody>
      </p:sp>
      <p:pic>
        <p:nvPicPr>
          <p:cNvPr id="436" name="Google Shape;436;p31"/>
          <p:cNvPicPr preferRelativeResize="0"/>
          <p:nvPr/>
        </p:nvPicPr>
        <p:blipFill>
          <a:blip r:embed="rId7">
            <a:alphaModFix/>
          </a:blip>
          <a:stretch>
            <a:fillRect/>
          </a:stretch>
        </p:blipFill>
        <p:spPr>
          <a:xfrm>
            <a:off x="305050" y="4725950"/>
            <a:ext cx="6057900" cy="400050"/>
          </a:xfrm>
          <a:prstGeom prst="rect">
            <a:avLst/>
          </a:prstGeom>
          <a:noFill/>
          <a:ln>
            <a:noFill/>
          </a:ln>
        </p:spPr>
      </p:pic>
      <p:cxnSp>
        <p:nvCxnSpPr>
          <p:cNvPr id="437" name="Google Shape;437;p31"/>
          <p:cNvCxnSpPr>
            <a:stCxn id="429" idx="2"/>
            <a:endCxn id="435" idx="0"/>
          </p:cNvCxnSpPr>
          <p:nvPr/>
        </p:nvCxnSpPr>
        <p:spPr>
          <a:xfrm flipH="1" rot="-5400000">
            <a:off x="3397325" y="3353488"/>
            <a:ext cx="212400" cy="501000"/>
          </a:xfrm>
          <a:prstGeom prst="curvedConnector3">
            <a:avLst>
              <a:gd fmla="val 49988" name="adj1"/>
            </a:avLst>
          </a:prstGeom>
          <a:noFill/>
          <a:ln cap="flat" cmpd="sng" w="9525">
            <a:solidFill>
              <a:schemeClr val="dk2"/>
            </a:solidFill>
            <a:prstDash val="solid"/>
            <a:round/>
            <a:headEnd len="med" w="med" type="none"/>
            <a:tailEnd len="med" w="med" type="none"/>
          </a:ln>
        </p:spPr>
      </p:cxnSp>
      <p:cxnSp>
        <p:nvCxnSpPr>
          <p:cNvPr id="438" name="Google Shape;438;p31"/>
          <p:cNvCxnSpPr>
            <a:stCxn id="435" idx="1"/>
            <a:endCxn id="436" idx="1"/>
          </p:cNvCxnSpPr>
          <p:nvPr/>
        </p:nvCxnSpPr>
        <p:spPr>
          <a:xfrm>
            <a:off x="305049" y="4218038"/>
            <a:ext cx="600" cy="708000"/>
          </a:xfrm>
          <a:prstGeom prst="curvedConnector3">
            <a:avLst>
              <a:gd fmla="val -39687500" name="adj1"/>
            </a:avLst>
          </a:prstGeom>
          <a:noFill/>
          <a:ln cap="flat" cmpd="sng" w="9525">
            <a:solidFill>
              <a:schemeClr val="dk2"/>
            </a:solidFill>
            <a:prstDash val="solid"/>
            <a:round/>
            <a:headEnd len="med" w="med" type="none"/>
            <a:tailEnd len="med" w="med" type="none"/>
          </a:ln>
        </p:spPr>
      </p:cxnSp>
      <p:pic>
        <p:nvPicPr>
          <p:cNvPr id="439" name="Google Shape;439;p31"/>
          <p:cNvPicPr preferRelativeResize="0"/>
          <p:nvPr/>
        </p:nvPicPr>
        <p:blipFill>
          <a:blip r:embed="rId8">
            <a:alphaModFix/>
          </a:blip>
          <a:stretch>
            <a:fillRect/>
          </a:stretch>
        </p:blipFill>
        <p:spPr>
          <a:xfrm>
            <a:off x="4031413" y="4410225"/>
            <a:ext cx="3171825" cy="190500"/>
          </a:xfrm>
          <a:prstGeom prst="rect">
            <a:avLst/>
          </a:prstGeom>
          <a:noFill/>
          <a:ln>
            <a:noFill/>
          </a:ln>
        </p:spPr>
      </p:pic>
      <p:pic>
        <p:nvPicPr>
          <p:cNvPr id="440" name="Google Shape;440;p31"/>
          <p:cNvPicPr preferRelativeResize="0"/>
          <p:nvPr/>
        </p:nvPicPr>
        <p:blipFill>
          <a:blip r:embed="rId9">
            <a:alphaModFix/>
          </a:blip>
          <a:stretch>
            <a:fillRect/>
          </a:stretch>
        </p:blipFill>
        <p:spPr>
          <a:xfrm>
            <a:off x="305651" y="6354151"/>
            <a:ext cx="13948801" cy="622275"/>
          </a:xfrm>
          <a:prstGeom prst="rect">
            <a:avLst/>
          </a:prstGeom>
          <a:noFill/>
          <a:ln>
            <a:noFill/>
          </a:ln>
        </p:spPr>
      </p:pic>
      <p:sp>
        <p:nvSpPr>
          <p:cNvPr id="441" name="Google Shape;441;p31"/>
          <p:cNvSpPr txBox="1"/>
          <p:nvPr/>
        </p:nvSpPr>
        <p:spPr>
          <a:xfrm>
            <a:off x="305050" y="5401913"/>
            <a:ext cx="8975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Get the IMAGE_OPTIONAL_HEADER from the IMAGE_NT_HEADERS and the IMAGE_EXPORT_DIRECTORY from the IMAGE_OPTIONAL_HEADER</a:t>
            </a:r>
            <a:endParaRPr sz="1800">
              <a:solidFill>
                <a:srgbClr val="001A53"/>
              </a:solidFill>
              <a:latin typeface="Nunito Sans"/>
              <a:ea typeface="Nunito Sans"/>
              <a:cs typeface="Nunito Sans"/>
              <a:sym typeface="Nunito Sans"/>
            </a:endParaRPr>
          </a:p>
        </p:txBody>
      </p:sp>
      <p:cxnSp>
        <p:nvCxnSpPr>
          <p:cNvPr id="442" name="Google Shape;442;p31"/>
          <p:cNvCxnSpPr>
            <a:stCxn id="436" idx="2"/>
            <a:endCxn id="441" idx="0"/>
          </p:cNvCxnSpPr>
          <p:nvPr/>
        </p:nvCxnSpPr>
        <p:spPr>
          <a:xfrm flipH="1" rot="-5400000">
            <a:off x="3925300" y="4534700"/>
            <a:ext cx="276000" cy="14586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443" name="Google Shape;443;p31"/>
          <p:cNvCxnSpPr>
            <a:stCxn id="441" idx="1"/>
            <a:endCxn id="440" idx="1"/>
          </p:cNvCxnSpPr>
          <p:nvPr/>
        </p:nvCxnSpPr>
        <p:spPr>
          <a:xfrm>
            <a:off x="305050" y="5771363"/>
            <a:ext cx="600" cy="894000"/>
          </a:xfrm>
          <a:prstGeom prst="curvedConnector3">
            <a:avLst>
              <a:gd fmla="val -39687500" name="adj1"/>
            </a:avLst>
          </a:prstGeom>
          <a:noFill/>
          <a:ln cap="flat" cmpd="sng" w="9525">
            <a:solidFill>
              <a:schemeClr val="dk2"/>
            </a:solidFill>
            <a:prstDash val="solid"/>
            <a:round/>
            <a:headEnd len="med" w="med" type="none"/>
            <a:tailEnd len="med" w="med" type="none"/>
          </a:ln>
        </p:spPr>
      </p:cxnSp>
      <p:pic>
        <p:nvPicPr>
          <p:cNvPr id="444" name="Google Shape;444;p31"/>
          <p:cNvPicPr preferRelativeResize="0"/>
          <p:nvPr/>
        </p:nvPicPr>
        <p:blipFill>
          <a:blip r:embed="rId10">
            <a:alphaModFix/>
          </a:blip>
          <a:stretch>
            <a:fillRect/>
          </a:stretch>
        </p:blipFill>
        <p:spPr>
          <a:xfrm>
            <a:off x="7618600" y="5805950"/>
            <a:ext cx="3238500" cy="209550"/>
          </a:xfrm>
          <a:prstGeom prst="rect">
            <a:avLst/>
          </a:prstGeom>
          <a:noFill/>
          <a:ln>
            <a:noFill/>
          </a:ln>
        </p:spPr>
      </p:pic>
      <p:pic>
        <p:nvPicPr>
          <p:cNvPr id="445" name="Google Shape;445;p31"/>
          <p:cNvPicPr preferRelativeResize="0"/>
          <p:nvPr/>
        </p:nvPicPr>
        <p:blipFill>
          <a:blip r:embed="rId11">
            <a:alphaModFix/>
          </a:blip>
          <a:stretch>
            <a:fillRect/>
          </a:stretch>
        </p:blipFill>
        <p:spPr>
          <a:xfrm>
            <a:off x="305638" y="8346400"/>
            <a:ext cx="11325225" cy="800100"/>
          </a:xfrm>
          <a:prstGeom prst="rect">
            <a:avLst/>
          </a:prstGeom>
          <a:noFill/>
          <a:ln>
            <a:noFill/>
          </a:ln>
        </p:spPr>
      </p:pic>
      <p:sp>
        <p:nvSpPr>
          <p:cNvPr id="446" name="Google Shape;446;p31"/>
          <p:cNvSpPr txBox="1"/>
          <p:nvPr/>
        </p:nvSpPr>
        <p:spPr>
          <a:xfrm>
            <a:off x="305050" y="7315063"/>
            <a:ext cx="8975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need some pointers to arrays of DWORDs. The FunctionNameArray, FunctionAddress Array, and FunctionOrdinalArray</a:t>
            </a:r>
            <a:endParaRPr sz="1800">
              <a:solidFill>
                <a:srgbClr val="001A53"/>
              </a:solidFill>
              <a:latin typeface="Nunito Sans"/>
              <a:ea typeface="Nunito Sans"/>
              <a:cs typeface="Nunito Sans"/>
              <a:sym typeface="Nunito Sans"/>
            </a:endParaRPr>
          </a:p>
        </p:txBody>
      </p:sp>
      <p:cxnSp>
        <p:nvCxnSpPr>
          <p:cNvPr id="447" name="Google Shape;447;p31"/>
          <p:cNvCxnSpPr>
            <a:stCxn id="440" idx="2"/>
            <a:endCxn id="446" idx="0"/>
          </p:cNvCxnSpPr>
          <p:nvPr/>
        </p:nvCxnSpPr>
        <p:spPr>
          <a:xfrm rot="5400000">
            <a:off x="5866901" y="5901976"/>
            <a:ext cx="338700" cy="2487600"/>
          </a:xfrm>
          <a:prstGeom prst="curvedConnector3">
            <a:avLst>
              <a:gd fmla="val 49991" name="adj1"/>
            </a:avLst>
          </a:prstGeom>
          <a:noFill/>
          <a:ln cap="flat" cmpd="sng" w="9525">
            <a:solidFill>
              <a:schemeClr val="dk2"/>
            </a:solidFill>
            <a:prstDash val="solid"/>
            <a:round/>
            <a:headEnd len="med" w="med" type="none"/>
            <a:tailEnd len="med" w="med" type="none"/>
          </a:ln>
        </p:spPr>
      </p:cxnSp>
      <p:cxnSp>
        <p:nvCxnSpPr>
          <p:cNvPr id="448" name="Google Shape;448;p31"/>
          <p:cNvCxnSpPr>
            <a:stCxn id="446" idx="1"/>
            <a:endCxn id="445" idx="1"/>
          </p:cNvCxnSpPr>
          <p:nvPr/>
        </p:nvCxnSpPr>
        <p:spPr>
          <a:xfrm>
            <a:off x="305050" y="7684513"/>
            <a:ext cx="600" cy="1062000"/>
          </a:xfrm>
          <a:prstGeom prst="curvedConnector3">
            <a:avLst>
              <a:gd fmla="val -396875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3">
            <a:alphaModFix amt="7000"/>
          </a:blip>
          <a:srcRect b="36215" l="12057" r="25045" t="0"/>
          <a:stretch/>
        </p:blipFill>
        <p:spPr>
          <a:xfrm>
            <a:off x="3175" y="0"/>
            <a:ext cx="18288000" cy="10431726"/>
          </a:xfrm>
          <a:prstGeom prst="rect">
            <a:avLst/>
          </a:prstGeom>
          <a:noFill/>
          <a:ln>
            <a:noFill/>
          </a:ln>
        </p:spPr>
      </p:pic>
      <p:grpSp>
        <p:nvGrpSpPr>
          <p:cNvPr id="94" name="Google Shape;94;p14"/>
          <p:cNvGrpSpPr/>
          <p:nvPr/>
        </p:nvGrpSpPr>
        <p:grpSpPr>
          <a:xfrm>
            <a:off x="0" y="-144662"/>
            <a:ext cx="3086120" cy="10431728"/>
            <a:chOff x="0" y="-38100"/>
            <a:chExt cx="812800" cy="2747433"/>
          </a:xfrm>
        </p:grpSpPr>
        <p:sp>
          <p:nvSpPr>
            <p:cNvPr id="95" name="Google Shape;95;p14"/>
            <p:cNvSpPr/>
            <p:nvPr/>
          </p:nvSpPr>
          <p:spPr>
            <a:xfrm>
              <a:off x="0" y="0"/>
              <a:ext cx="128598" cy="2709333"/>
            </a:xfrm>
            <a:custGeom>
              <a:rect b="b" l="l" r="r" t="t"/>
              <a:pathLst>
                <a:path extrusionOk="0" h="2709333" w="128598">
                  <a:moveTo>
                    <a:pt x="0" y="0"/>
                  </a:moveTo>
                  <a:lnTo>
                    <a:pt x="128598" y="0"/>
                  </a:lnTo>
                  <a:lnTo>
                    <a:pt x="128598" y="2709333"/>
                  </a:lnTo>
                  <a:lnTo>
                    <a:pt x="0" y="2709333"/>
                  </a:lnTo>
                  <a:close/>
                </a:path>
              </a:pathLst>
            </a:custGeom>
            <a:solidFill>
              <a:srgbClr val="C1272D"/>
            </a:solidFill>
            <a:ln>
              <a:noFill/>
            </a:ln>
          </p:spPr>
        </p:sp>
        <p:sp>
          <p:nvSpPr>
            <p:cNvPr id="96" name="Google Shape;96;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7" name="Google Shape;97;p14"/>
          <p:cNvSpPr txBox="1"/>
          <p:nvPr/>
        </p:nvSpPr>
        <p:spPr>
          <a:xfrm>
            <a:off x="1199225" y="928125"/>
            <a:ext cx="102690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0"/>
              <a:buFont typeface="Arial"/>
              <a:buNone/>
            </a:pPr>
            <a:r>
              <a:rPr b="1" lang="en-US" sz="8500">
                <a:solidFill>
                  <a:srgbClr val="001A53"/>
                </a:solidFill>
                <a:latin typeface="Blinker"/>
                <a:ea typeface="Blinker"/>
                <a:cs typeface="Blinker"/>
                <a:sym typeface="Blinker"/>
              </a:rPr>
              <a:t>Nim</a:t>
            </a:r>
            <a:endParaRPr b="1" i="0" sz="8500" u="none" cap="none" strike="noStrike">
              <a:solidFill>
                <a:srgbClr val="001A53"/>
              </a:solidFill>
              <a:latin typeface="Blinker"/>
              <a:ea typeface="Blinker"/>
              <a:cs typeface="Blinker"/>
              <a:sym typeface="Blinker"/>
            </a:endParaRPr>
          </a:p>
        </p:txBody>
      </p:sp>
      <p:sp>
        <p:nvSpPr>
          <p:cNvPr id="98" name="Google Shape;98;p14"/>
          <p:cNvSpPr txBox="1"/>
          <p:nvPr/>
        </p:nvSpPr>
        <p:spPr>
          <a:xfrm>
            <a:off x="1199225" y="2192625"/>
            <a:ext cx="1026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B58225"/>
              </a:solidFill>
              <a:latin typeface="Blinker Light"/>
              <a:ea typeface="Blinker Light"/>
              <a:cs typeface="Blinker Light"/>
              <a:sym typeface="Blinker Light"/>
            </a:endParaRPr>
          </a:p>
        </p:txBody>
      </p:sp>
      <p:sp>
        <p:nvSpPr>
          <p:cNvPr id="99" name="Google Shape;99;p14"/>
          <p:cNvSpPr txBox="1"/>
          <p:nvPr/>
        </p:nvSpPr>
        <p:spPr>
          <a:xfrm>
            <a:off x="1199225" y="2421225"/>
            <a:ext cx="150495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3000" u="sng">
                <a:solidFill>
                  <a:schemeClr val="hlink"/>
                </a:solidFill>
                <a:latin typeface="Nunito Sans"/>
                <a:ea typeface="Nunito Sans"/>
                <a:cs typeface="Nunito Sans"/>
                <a:sym typeface="Nunito Sans"/>
                <a:hlinkClick r:id="rId4"/>
              </a:rPr>
              <a:t>Nim</a:t>
            </a:r>
            <a:r>
              <a:rPr lang="en-US" sz="3000">
                <a:solidFill>
                  <a:srgbClr val="001A53"/>
                </a:solidFill>
                <a:latin typeface="Nunito Sans"/>
                <a:ea typeface="Nunito Sans"/>
                <a:cs typeface="Nunito Sans"/>
                <a:sym typeface="Nunito Sans"/>
              </a:rPr>
              <a:t> has recently released </a:t>
            </a:r>
            <a:r>
              <a:rPr lang="en-US" sz="3000" u="sng">
                <a:solidFill>
                  <a:schemeClr val="hlink"/>
                </a:solidFill>
                <a:latin typeface="Nunito Sans"/>
                <a:ea typeface="Nunito Sans"/>
                <a:cs typeface="Nunito Sans"/>
                <a:sym typeface="Nunito Sans"/>
                <a:hlinkClick r:id="rId5"/>
              </a:rPr>
              <a:t>version 2.0.0</a:t>
            </a:r>
            <a:r>
              <a:rPr lang="en-US" sz="3000">
                <a:solidFill>
                  <a:srgbClr val="001A53"/>
                </a:solidFill>
                <a:latin typeface="Nunito Sans"/>
                <a:ea typeface="Nunito Sans"/>
                <a:cs typeface="Nunito Sans"/>
                <a:sym typeface="Nunito Sans"/>
              </a:rPr>
              <a:t> which contains a lot of changes, such as:</a:t>
            </a:r>
            <a:endParaRPr sz="3000">
              <a:solidFill>
                <a:srgbClr val="001A53"/>
              </a:solidFill>
              <a:latin typeface="Nunito Sans"/>
              <a:ea typeface="Nunito Sans"/>
              <a:cs typeface="Nunito Sans"/>
              <a:sym typeface="Nunito Sans"/>
            </a:endParaRPr>
          </a:p>
          <a:p>
            <a:pPr indent="-419100" lvl="0" marL="914400" marR="0" rtl="0" algn="l">
              <a:lnSpc>
                <a:spcPct val="100000"/>
              </a:lnSpc>
              <a:spcBef>
                <a:spcPts val="0"/>
              </a:spcBef>
              <a:spcAft>
                <a:spcPts val="0"/>
              </a:spcAft>
              <a:buClr>
                <a:srgbClr val="001A53"/>
              </a:buClr>
              <a:buSzPts val="3000"/>
              <a:buFont typeface="Nunito Sans"/>
              <a:buChar char="●"/>
            </a:pPr>
            <a:r>
              <a:rPr lang="en-US" sz="3000">
                <a:solidFill>
                  <a:srgbClr val="001A53"/>
                </a:solidFill>
                <a:latin typeface="Nunito Sans"/>
                <a:ea typeface="Nunito Sans"/>
                <a:cs typeface="Nunito Sans"/>
                <a:sym typeface="Nunito Sans"/>
              </a:rPr>
              <a:t>Default memory manager as orc; arc/orc improvements</a:t>
            </a:r>
            <a:endParaRPr sz="3000">
              <a:solidFill>
                <a:srgbClr val="001A53"/>
              </a:solidFill>
              <a:latin typeface="Nunito Sans"/>
              <a:ea typeface="Nunito Sans"/>
              <a:cs typeface="Nunito Sans"/>
              <a:sym typeface="Nunito Sans"/>
            </a:endParaRPr>
          </a:p>
          <a:p>
            <a:pPr indent="-419100" lvl="0" marL="914400" marR="0" rtl="0" algn="l">
              <a:lnSpc>
                <a:spcPct val="100000"/>
              </a:lnSpc>
              <a:spcBef>
                <a:spcPts val="0"/>
              </a:spcBef>
              <a:spcAft>
                <a:spcPts val="0"/>
              </a:spcAft>
              <a:buClr>
                <a:srgbClr val="001A53"/>
              </a:buClr>
              <a:buSzPts val="3000"/>
              <a:buFont typeface="Nunito Sans"/>
              <a:buChar char="●"/>
            </a:pPr>
            <a:r>
              <a:rPr lang="en-US" sz="3000">
                <a:solidFill>
                  <a:srgbClr val="001A53"/>
                </a:solidFill>
                <a:latin typeface="Nunito Sans"/>
                <a:ea typeface="Nunito Sans"/>
                <a:cs typeface="Nunito Sans"/>
                <a:sym typeface="Nunito Sans"/>
              </a:rPr>
              <a:t>Threads on by default</a:t>
            </a:r>
            <a:endParaRPr sz="3000">
              <a:solidFill>
                <a:srgbClr val="001A53"/>
              </a:solidFill>
              <a:latin typeface="Nunito Sans"/>
              <a:ea typeface="Nunito Sans"/>
              <a:cs typeface="Nunito Sans"/>
              <a:sym typeface="Nunito Sans"/>
            </a:endParaRPr>
          </a:p>
          <a:p>
            <a:pPr indent="-419100" lvl="0" marL="914400" marR="0" rtl="0" algn="l">
              <a:lnSpc>
                <a:spcPct val="100000"/>
              </a:lnSpc>
              <a:spcBef>
                <a:spcPts val="0"/>
              </a:spcBef>
              <a:spcAft>
                <a:spcPts val="0"/>
              </a:spcAft>
              <a:buClr>
                <a:srgbClr val="001A53"/>
              </a:buClr>
              <a:buSzPts val="3000"/>
              <a:buFont typeface="Nunito Sans"/>
              <a:buChar char="●"/>
            </a:pPr>
            <a:r>
              <a:rPr lang="en-US" sz="3000">
                <a:solidFill>
                  <a:srgbClr val="001A53"/>
                </a:solidFill>
                <a:latin typeface="Nunito Sans"/>
                <a:ea typeface="Nunito Sans"/>
                <a:cs typeface="Nunito Sans"/>
                <a:sym typeface="Nunito Sans"/>
              </a:rPr>
              <a:t>New standard library modules (abstracted from previous std lib)</a:t>
            </a:r>
            <a:endParaRPr sz="3000">
              <a:solidFill>
                <a:srgbClr val="001A53"/>
              </a:solidFill>
              <a:latin typeface="Nunito Sans"/>
              <a:ea typeface="Nunito Sans"/>
              <a:cs typeface="Nunito Sans"/>
              <a:sym typeface="Nunito Sans"/>
            </a:endParaRPr>
          </a:p>
          <a:p>
            <a:pPr indent="-419100" lvl="0" marL="914400" marR="0" rtl="0" algn="l">
              <a:lnSpc>
                <a:spcPct val="100000"/>
              </a:lnSpc>
              <a:spcBef>
                <a:spcPts val="0"/>
              </a:spcBef>
              <a:spcAft>
                <a:spcPts val="0"/>
              </a:spcAft>
              <a:buClr>
                <a:srgbClr val="001A53"/>
              </a:buClr>
              <a:buSzPts val="3000"/>
              <a:buFont typeface="Nunito Sans"/>
              <a:buChar char="●"/>
            </a:pPr>
            <a:r>
              <a:rPr lang="en-US" sz="3000">
                <a:solidFill>
                  <a:srgbClr val="001A53"/>
                </a:solidFill>
                <a:latin typeface="Nunito Sans"/>
                <a:ea typeface="Nunito Sans"/>
                <a:cs typeface="Nunito Sans"/>
                <a:sym typeface="Nunito Sans"/>
              </a:rPr>
              <a:t>Default object types</a:t>
            </a:r>
            <a:endParaRPr sz="30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3000">
              <a:solidFill>
                <a:srgbClr val="001A53"/>
              </a:solidFill>
              <a:latin typeface="Nunito Sans"/>
              <a:ea typeface="Nunito Sans"/>
              <a:cs typeface="Nunito Sans"/>
              <a:sym typeface="Nunito Sans"/>
            </a:endParaRPr>
          </a:p>
        </p:txBody>
      </p:sp>
      <p:sp>
        <p:nvSpPr>
          <p:cNvPr id="100" name="Google Shape;100;p14"/>
          <p:cNvSpPr txBox="1"/>
          <p:nvPr/>
        </p:nvSpPr>
        <p:spPr>
          <a:xfrm>
            <a:off x="1199225" y="5174200"/>
            <a:ext cx="150495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Benefits of nim:	</a:t>
            </a:r>
            <a:endParaRPr sz="1800">
              <a:solidFill>
                <a:srgbClr val="001A53"/>
              </a:solidFill>
              <a:latin typeface="Nunito Sans"/>
              <a:ea typeface="Nunito Sans"/>
              <a:cs typeface="Nunito Sans"/>
              <a:sym typeface="Nunito Sans"/>
            </a:endParaRPr>
          </a:p>
          <a:p>
            <a:pPr indent="-342900" lvl="0" marL="9144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Fast compile times</a:t>
            </a:r>
            <a:endParaRPr sz="1800">
              <a:solidFill>
                <a:srgbClr val="001A53"/>
              </a:solidFill>
              <a:latin typeface="Nunito Sans"/>
              <a:ea typeface="Nunito Sans"/>
              <a:cs typeface="Nunito Sans"/>
              <a:sym typeface="Nunito Sans"/>
            </a:endParaRPr>
          </a:p>
          <a:p>
            <a:pPr indent="-342900" lvl="0" marL="9144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Memory safety</a:t>
            </a:r>
            <a:endParaRPr sz="1800">
              <a:solidFill>
                <a:srgbClr val="001A53"/>
              </a:solidFill>
              <a:latin typeface="Nunito Sans"/>
              <a:ea typeface="Nunito Sans"/>
              <a:cs typeface="Nunito Sans"/>
              <a:sym typeface="Nunito Sans"/>
            </a:endParaRPr>
          </a:p>
          <a:p>
            <a:pPr indent="-342900" lvl="0" marL="9144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Readability of Python</a:t>
            </a:r>
            <a:endParaRPr sz="1800">
              <a:solidFill>
                <a:srgbClr val="001A53"/>
              </a:solidFill>
              <a:latin typeface="Nunito Sans"/>
              <a:ea typeface="Nunito Sans"/>
              <a:cs typeface="Nunito Sans"/>
              <a:sym typeface="Nunito Sans"/>
            </a:endParaRPr>
          </a:p>
          <a:p>
            <a:pPr indent="-342900" lvl="0" marL="9144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Enjoyable (subjective)</a:t>
            </a:r>
            <a:endParaRPr sz="1800">
              <a:solidFill>
                <a:srgbClr val="001A53"/>
              </a:solidFill>
              <a:latin typeface="Nunito Sans"/>
              <a:ea typeface="Nunito Sans"/>
              <a:cs typeface="Nunito Sans"/>
              <a:sym typeface="Nunito Sans"/>
            </a:endParaRPr>
          </a:p>
          <a:p>
            <a:pPr indent="-342900" lvl="0" marL="9144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Various compilations (wanna compile code for Nintendo Switch, feel free)</a:t>
            </a:r>
            <a:endParaRPr sz="1800">
              <a:solidFill>
                <a:srgbClr val="001A53"/>
              </a:solidFill>
              <a:latin typeface="Nunito Sans"/>
              <a:ea typeface="Nunito Sans"/>
              <a:cs typeface="Nunito Sans"/>
              <a:sym typeface="Nunito Sans"/>
            </a:endParaRPr>
          </a:p>
          <a:p>
            <a:pPr indent="-342900" lvl="0" marL="9144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Systems</a:t>
            </a:r>
            <a:r>
              <a:rPr lang="en-US" sz="1800">
                <a:solidFill>
                  <a:srgbClr val="001A53"/>
                </a:solidFill>
                <a:latin typeface="Nunito Sans"/>
                <a:ea typeface="Nunito Sans"/>
                <a:cs typeface="Nunito Sans"/>
                <a:sym typeface="Nunito Sans"/>
              </a:rPr>
              <a:t> programming </a:t>
            </a:r>
            <a:r>
              <a:rPr lang="en-US" sz="1800">
                <a:solidFill>
                  <a:srgbClr val="001A53"/>
                </a:solidFill>
                <a:latin typeface="Nunito Sans"/>
                <a:ea typeface="Nunito Sans"/>
                <a:cs typeface="Nunito Sans"/>
                <a:sym typeface="Nunito Sans"/>
              </a:rPr>
              <a:t>language</a:t>
            </a:r>
            <a:endParaRPr sz="1800">
              <a:solidFill>
                <a:srgbClr val="001A53"/>
              </a:solidFill>
              <a:latin typeface="Nunito Sans"/>
              <a:ea typeface="Nunito Sans"/>
              <a:cs typeface="Nunito Sans"/>
              <a:sym typeface="Nunito Sans"/>
            </a:endParaRPr>
          </a:p>
          <a:p>
            <a:pPr indent="0" lvl="0" marL="137160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Negatives of nim:</a:t>
            </a:r>
            <a:endParaRPr sz="1800">
              <a:solidFill>
                <a:srgbClr val="001A53"/>
              </a:solidFill>
              <a:latin typeface="Nunito Sans"/>
              <a:ea typeface="Nunito Sans"/>
              <a:cs typeface="Nunito Sans"/>
              <a:sym typeface="Nunito Sans"/>
            </a:endParaRPr>
          </a:p>
          <a:p>
            <a:pPr indent="-342900" lvl="0" marL="9144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No </a:t>
            </a:r>
            <a:r>
              <a:rPr lang="en-US" sz="1800">
                <a:solidFill>
                  <a:srgbClr val="001A53"/>
                </a:solidFill>
                <a:latin typeface="Nunito Sans"/>
                <a:ea typeface="Nunito Sans"/>
                <a:cs typeface="Nunito Sans"/>
                <a:sym typeface="Nunito Sans"/>
              </a:rPr>
              <a:t>commercial</a:t>
            </a:r>
            <a:r>
              <a:rPr lang="en-US" sz="1800">
                <a:solidFill>
                  <a:srgbClr val="001A53"/>
                </a:solidFill>
                <a:latin typeface="Nunito Sans"/>
                <a:ea typeface="Nunito Sans"/>
                <a:cs typeface="Nunito Sans"/>
                <a:sym typeface="Nunito Sans"/>
              </a:rPr>
              <a:t> backing</a:t>
            </a:r>
            <a:endParaRPr sz="1800">
              <a:solidFill>
                <a:srgbClr val="001A53"/>
              </a:solidFill>
              <a:latin typeface="Nunito Sans"/>
              <a:ea typeface="Nunito Sans"/>
              <a:cs typeface="Nunito Sans"/>
              <a:sym typeface="Nunito Sans"/>
            </a:endParaRPr>
          </a:p>
          <a:p>
            <a:pPr indent="-342900" lvl="0" marL="9144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Lack of libraries </a:t>
            </a:r>
            <a:endParaRPr sz="1800">
              <a:solidFill>
                <a:srgbClr val="001A53"/>
              </a:solidFill>
              <a:latin typeface="Nunito Sans"/>
              <a:ea typeface="Nunito Sans"/>
              <a:cs typeface="Nunito Sans"/>
              <a:sym typeface="Nunito Sans"/>
            </a:endParaRPr>
          </a:p>
          <a:p>
            <a:pPr indent="-342900" lvl="0" marL="9144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White space formatting (subjective)</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52" name="Shape 452"/>
        <p:cNvGrpSpPr/>
        <p:nvPr/>
      </p:nvGrpSpPr>
      <p:grpSpPr>
        <a:xfrm>
          <a:off x="0" y="0"/>
          <a:ext cx="0" cy="0"/>
          <a:chOff x="0" y="0"/>
          <a:chExt cx="0" cy="0"/>
        </a:xfrm>
      </p:grpSpPr>
      <p:pic>
        <p:nvPicPr>
          <p:cNvPr id="453" name="Google Shape;453;p32"/>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454" name="Google Shape;454;p32"/>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Parsing DOS HEADER - custom GetProcAddress</a:t>
            </a:r>
            <a:endParaRPr b="1" sz="3400">
              <a:solidFill>
                <a:srgbClr val="001A53"/>
              </a:solidFill>
              <a:latin typeface="Nunito Sans"/>
              <a:ea typeface="Nunito Sans"/>
              <a:cs typeface="Nunito Sans"/>
              <a:sym typeface="Nunito Sans"/>
            </a:endParaRPr>
          </a:p>
        </p:txBody>
      </p:sp>
      <p:pic>
        <p:nvPicPr>
          <p:cNvPr id="455" name="Google Shape;455;p32"/>
          <p:cNvPicPr preferRelativeResize="0"/>
          <p:nvPr/>
        </p:nvPicPr>
        <p:blipFill>
          <a:blip r:embed="rId4">
            <a:alphaModFix/>
          </a:blip>
          <a:stretch>
            <a:fillRect/>
          </a:stretch>
        </p:blipFill>
        <p:spPr>
          <a:xfrm>
            <a:off x="305650" y="2311838"/>
            <a:ext cx="9277350" cy="1495425"/>
          </a:xfrm>
          <a:prstGeom prst="rect">
            <a:avLst/>
          </a:prstGeom>
          <a:noFill/>
          <a:ln>
            <a:noFill/>
          </a:ln>
        </p:spPr>
      </p:pic>
      <p:sp>
        <p:nvSpPr>
          <p:cNvPr id="456" name="Google Shape;456;p32"/>
          <p:cNvSpPr txBox="1"/>
          <p:nvPr/>
        </p:nvSpPr>
        <p:spPr>
          <a:xfrm>
            <a:off x="305050" y="1060125"/>
            <a:ext cx="10476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Setup a while loop to iterate over the number of functions present in IMAGE_EXPORT_DIRECTORY</a:t>
            </a:r>
            <a:endParaRPr sz="1800">
              <a:solidFill>
                <a:srgbClr val="001A53"/>
              </a:solidFill>
              <a:latin typeface="Nunito Sans"/>
              <a:ea typeface="Nunito Sans"/>
              <a:cs typeface="Nunito Sans"/>
              <a:sym typeface="Nunito Sans"/>
            </a:endParaRPr>
          </a:p>
        </p:txBody>
      </p:sp>
      <p:sp>
        <p:nvSpPr>
          <p:cNvPr id="457" name="Google Shape;457;p32"/>
          <p:cNvSpPr txBox="1"/>
          <p:nvPr/>
        </p:nvSpPr>
        <p:spPr>
          <a:xfrm>
            <a:off x="10103550" y="1773600"/>
            <a:ext cx="673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pFunctionName gets the current index (i) of the functionNameArray and casts it to a string.</a:t>
            </a:r>
            <a:endParaRPr sz="1800">
              <a:solidFill>
                <a:srgbClr val="001A53"/>
              </a:solidFill>
              <a:latin typeface="Nunito Sans"/>
              <a:ea typeface="Nunito Sans"/>
              <a:cs typeface="Nunito Sans"/>
              <a:sym typeface="Nunito Sans"/>
            </a:endParaRPr>
          </a:p>
        </p:txBody>
      </p:sp>
      <p:sp>
        <p:nvSpPr>
          <p:cNvPr id="458" name="Google Shape;458;p32"/>
          <p:cNvSpPr txBox="1"/>
          <p:nvPr/>
        </p:nvSpPr>
        <p:spPr>
          <a:xfrm>
            <a:off x="10103550" y="2690100"/>
            <a:ext cx="673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pFunctionAddress is the address of the function retrieved from the functionAddressArray at its ordinal</a:t>
            </a:r>
            <a:endParaRPr sz="1800">
              <a:solidFill>
                <a:srgbClr val="001A53"/>
              </a:solidFill>
              <a:latin typeface="Nunito Sans"/>
              <a:ea typeface="Nunito Sans"/>
              <a:cs typeface="Nunito Sans"/>
              <a:sym typeface="Nunito Sans"/>
            </a:endParaRPr>
          </a:p>
        </p:txBody>
      </p:sp>
      <p:cxnSp>
        <p:nvCxnSpPr>
          <p:cNvPr id="459" name="Google Shape;459;p32"/>
          <p:cNvCxnSpPr>
            <a:stCxn id="456" idx="1"/>
            <a:endCxn id="455" idx="1"/>
          </p:cNvCxnSpPr>
          <p:nvPr/>
        </p:nvCxnSpPr>
        <p:spPr>
          <a:xfrm>
            <a:off x="305050" y="1290975"/>
            <a:ext cx="600" cy="17685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460" name="Google Shape;460;p32"/>
          <p:cNvCxnSpPr>
            <a:stCxn id="455" idx="3"/>
            <a:endCxn id="457" idx="1"/>
          </p:cNvCxnSpPr>
          <p:nvPr/>
        </p:nvCxnSpPr>
        <p:spPr>
          <a:xfrm flipH="1" rot="10800000">
            <a:off x="9583000" y="2143050"/>
            <a:ext cx="520500" cy="916500"/>
          </a:xfrm>
          <a:prstGeom prst="curvedConnector3">
            <a:avLst>
              <a:gd fmla="val 50005" name="adj1"/>
            </a:avLst>
          </a:prstGeom>
          <a:noFill/>
          <a:ln cap="flat" cmpd="sng" w="9525">
            <a:solidFill>
              <a:schemeClr val="dk2"/>
            </a:solidFill>
            <a:prstDash val="solid"/>
            <a:round/>
            <a:headEnd len="med" w="med" type="none"/>
            <a:tailEnd len="med" w="med" type="none"/>
          </a:ln>
        </p:spPr>
      </p:cxnSp>
      <p:cxnSp>
        <p:nvCxnSpPr>
          <p:cNvPr id="461" name="Google Shape;461;p32"/>
          <p:cNvCxnSpPr>
            <a:stCxn id="455" idx="3"/>
            <a:endCxn id="458" idx="1"/>
          </p:cNvCxnSpPr>
          <p:nvPr/>
        </p:nvCxnSpPr>
        <p:spPr>
          <a:xfrm>
            <a:off x="9583000" y="3059550"/>
            <a:ext cx="520500" cy="600"/>
          </a:xfrm>
          <a:prstGeom prst="curvedConnector3">
            <a:avLst>
              <a:gd fmla="val 50005" name="adj1"/>
            </a:avLst>
          </a:prstGeom>
          <a:noFill/>
          <a:ln cap="flat" cmpd="sng" w="9525">
            <a:solidFill>
              <a:schemeClr val="dk2"/>
            </a:solidFill>
            <a:prstDash val="solid"/>
            <a:round/>
            <a:headEnd len="med" w="med" type="none"/>
            <a:tailEnd len="med" w="med" type="none"/>
          </a:ln>
        </p:spPr>
      </p:cxnSp>
      <p:sp>
        <p:nvSpPr>
          <p:cNvPr id="462" name="Google Shape;462;p32"/>
          <p:cNvSpPr txBox="1"/>
          <p:nvPr/>
        </p:nvSpPr>
        <p:spPr>
          <a:xfrm>
            <a:off x="10103550" y="3606600"/>
            <a:ext cx="673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If the pFunctionName is equal to the apiName that we are looking for, we return the pFunction Address</a:t>
            </a:r>
            <a:endParaRPr sz="1800">
              <a:solidFill>
                <a:srgbClr val="001A53"/>
              </a:solidFill>
              <a:latin typeface="Nunito Sans"/>
              <a:ea typeface="Nunito Sans"/>
              <a:cs typeface="Nunito Sans"/>
              <a:sym typeface="Nunito Sans"/>
            </a:endParaRPr>
          </a:p>
        </p:txBody>
      </p:sp>
      <p:cxnSp>
        <p:nvCxnSpPr>
          <p:cNvPr id="463" name="Google Shape;463;p32"/>
          <p:cNvCxnSpPr>
            <a:stCxn id="455" idx="3"/>
            <a:endCxn id="462" idx="1"/>
          </p:cNvCxnSpPr>
          <p:nvPr/>
        </p:nvCxnSpPr>
        <p:spPr>
          <a:xfrm>
            <a:off x="9583000" y="3059550"/>
            <a:ext cx="520500" cy="916500"/>
          </a:xfrm>
          <a:prstGeom prst="curvedConnector3">
            <a:avLst>
              <a:gd fmla="val 50005" name="adj1"/>
            </a:avLst>
          </a:prstGeom>
          <a:noFill/>
          <a:ln cap="flat" cmpd="sng" w="9525">
            <a:solidFill>
              <a:schemeClr val="dk2"/>
            </a:solidFill>
            <a:prstDash val="solid"/>
            <a:round/>
            <a:headEnd len="med" w="med" type="none"/>
            <a:tailEnd len="med" w="med" type="none"/>
          </a:ln>
        </p:spPr>
      </p:cxnSp>
      <p:pic>
        <p:nvPicPr>
          <p:cNvPr id="464" name="Google Shape;464;p32"/>
          <p:cNvPicPr preferRelativeResize="0"/>
          <p:nvPr/>
        </p:nvPicPr>
        <p:blipFill>
          <a:blip r:embed="rId5">
            <a:alphaModFix/>
          </a:blip>
          <a:stretch>
            <a:fillRect/>
          </a:stretch>
        </p:blipFill>
        <p:spPr>
          <a:xfrm>
            <a:off x="238400" y="5492588"/>
            <a:ext cx="2705100" cy="257175"/>
          </a:xfrm>
          <a:prstGeom prst="rect">
            <a:avLst/>
          </a:prstGeom>
          <a:noFill/>
          <a:ln>
            <a:noFill/>
          </a:ln>
        </p:spPr>
      </p:pic>
      <p:sp>
        <p:nvSpPr>
          <p:cNvPr id="465" name="Google Shape;465;p32"/>
          <p:cNvSpPr txBox="1"/>
          <p:nvPr/>
        </p:nvSpPr>
        <p:spPr>
          <a:xfrm>
            <a:off x="238400" y="4597300"/>
            <a:ext cx="104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Error checking for if the function is not found happens outside of this function, as it will return 0 if the ProcAddress is not found. This can be seen on the last slide </a:t>
            </a:r>
            <a:endParaRPr sz="1800">
              <a:solidFill>
                <a:srgbClr val="001A53"/>
              </a:solidFill>
              <a:latin typeface="Nunito Sans"/>
              <a:ea typeface="Nunito Sans"/>
              <a:cs typeface="Nunito Sans"/>
              <a:sym typeface="Nunito Sans"/>
            </a:endParaRPr>
          </a:p>
        </p:txBody>
      </p:sp>
      <p:pic>
        <p:nvPicPr>
          <p:cNvPr id="466" name="Google Shape;466;p32"/>
          <p:cNvPicPr preferRelativeResize="0"/>
          <p:nvPr/>
        </p:nvPicPr>
        <p:blipFill>
          <a:blip r:embed="rId6">
            <a:alphaModFix/>
          </a:blip>
          <a:stretch>
            <a:fillRect/>
          </a:stretch>
        </p:blipFill>
        <p:spPr>
          <a:xfrm>
            <a:off x="6623000" y="5957450"/>
            <a:ext cx="11075701" cy="4071725"/>
          </a:xfrm>
          <a:prstGeom prst="rect">
            <a:avLst/>
          </a:prstGeom>
          <a:noFill/>
          <a:ln>
            <a:noFill/>
          </a:ln>
        </p:spPr>
      </p:pic>
      <p:sp>
        <p:nvSpPr>
          <p:cNvPr id="467" name="Google Shape;467;p32"/>
          <p:cNvSpPr txBox="1"/>
          <p:nvPr/>
        </p:nvSpPr>
        <p:spPr>
          <a:xfrm>
            <a:off x="3324600" y="7762463"/>
            <a:ext cx="2494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Putting it all together:</a:t>
            </a:r>
            <a:endParaRPr sz="1800">
              <a:solidFill>
                <a:srgbClr val="001A53"/>
              </a:solidFill>
              <a:latin typeface="Nunito Sans"/>
              <a:ea typeface="Nunito Sans"/>
              <a:cs typeface="Nunito Sans"/>
              <a:sym typeface="Nunito Sans"/>
            </a:endParaRPr>
          </a:p>
        </p:txBody>
      </p:sp>
      <p:cxnSp>
        <p:nvCxnSpPr>
          <p:cNvPr id="468" name="Google Shape;468;p32"/>
          <p:cNvCxnSpPr>
            <a:stCxn id="467" idx="3"/>
            <a:endCxn id="466" idx="1"/>
          </p:cNvCxnSpPr>
          <p:nvPr/>
        </p:nvCxnSpPr>
        <p:spPr>
          <a:xfrm>
            <a:off x="5819400" y="7993313"/>
            <a:ext cx="803700" cy="600"/>
          </a:xfrm>
          <a:prstGeom prst="curvedConnector3">
            <a:avLst>
              <a:gd fmla="val 49994" name="adj1"/>
            </a:avLst>
          </a:prstGeom>
          <a:noFill/>
          <a:ln cap="flat" cmpd="sng" w="9525">
            <a:solidFill>
              <a:schemeClr val="dk2"/>
            </a:solidFill>
            <a:prstDash val="solid"/>
            <a:round/>
            <a:headEnd len="med" w="med" type="none"/>
            <a:tailEnd len="med" w="med" type="none"/>
          </a:ln>
        </p:spPr>
      </p:cxnSp>
      <p:cxnSp>
        <p:nvCxnSpPr>
          <p:cNvPr id="469" name="Google Shape;469;p32"/>
          <p:cNvCxnSpPr>
            <a:stCxn id="465" idx="1"/>
            <a:endCxn id="464" idx="1"/>
          </p:cNvCxnSpPr>
          <p:nvPr/>
        </p:nvCxnSpPr>
        <p:spPr>
          <a:xfrm>
            <a:off x="238400" y="4966750"/>
            <a:ext cx="600" cy="654300"/>
          </a:xfrm>
          <a:prstGeom prst="curvedConnector3">
            <a:avLst>
              <a:gd fmla="val -19595833" name="adj1"/>
            </a:avLst>
          </a:prstGeom>
          <a:noFill/>
          <a:ln cap="flat" cmpd="sng" w="9525">
            <a:solidFill>
              <a:schemeClr val="dk2"/>
            </a:solidFill>
            <a:prstDash val="solid"/>
            <a:round/>
            <a:headEnd len="med" w="med" type="none"/>
            <a:tailEnd len="med" w="med" type="none"/>
          </a:ln>
        </p:spPr>
      </p:cxnSp>
      <p:cxnSp>
        <p:nvCxnSpPr>
          <p:cNvPr id="470" name="Google Shape;470;p32"/>
          <p:cNvCxnSpPr>
            <a:stCxn id="455" idx="2"/>
            <a:endCxn id="465" idx="0"/>
          </p:cNvCxnSpPr>
          <p:nvPr/>
        </p:nvCxnSpPr>
        <p:spPr>
          <a:xfrm flipH="1" rot="-5400000">
            <a:off x="4815475" y="3936113"/>
            <a:ext cx="789900" cy="532200"/>
          </a:xfrm>
          <a:prstGeom prst="curvedConnector3">
            <a:avLst>
              <a:gd fmla="val 50009"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4" name="Shape 474"/>
        <p:cNvGrpSpPr/>
        <p:nvPr/>
      </p:nvGrpSpPr>
      <p:grpSpPr>
        <a:xfrm>
          <a:off x="0" y="0"/>
          <a:ext cx="0" cy="0"/>
          <a:chOff x="0" y="0"/>
          <a:chExt cx="0" cy="0"/>
        </a:xfrm>
      </p:grpSpPr>
      <p:pic>
        <p:nvPicPr>
          <p:cNvPr id="475" name="Google Shape;475;p33"/>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476" name="Google Shape;476;p33"/>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Parsing DOS HEADER - custom GetProcAddress</a:t>
            </a:r>
            <a:endParaRPr b="1" sz="3400">
              <a:solidFill>
                <a:srgbClr val="001A53"/>
              </a:solidFill>
              <a:latin typeface="Nunito Sans"/>
              <a:ea typeface="Nunito Sans"/>
              <a:cs typeface="Nunito Sans"/>
              <a:sym typeface="Nunito Sans"/>
            </a:endParaRPr>
          </a:p>
        </p:txBody>
      </p:sp>
      <p:pic>
        <p:nvPicPr>
          <p:cNvPr id="477" name="Google Shape;477;p33"/>
          <p:cNvPicPr preferRelativeResize="0"/>
          <p:nvPr/>
        </p:nvPicPr>
        <p:blipFill>
          <a:blip r:embed="rId4">
            <a:alphaModFix/>
          </a:blip>
          <a:stretch>
            <a:fillRect/>
          </a:stretch>
        </p:blipFill>
        <p:spPr>
          <a:xfrm>
            <a:off x="12661300" y="9189250"/>
            <a:ext cx="5153025" cy="800100"/>
          </a:xfrm>
          <a:prstGeom prst="rect">
            <a:avLst/>
          </a:prstGeom>
          <a:noFill/>
          <a:ln>
            <a:noFill/>
          </a:ln>
        </p:spPr>
      </p:pic>
      <p:pic>
        <p:nvPicPr>
          <p:cNvPr id="478" name="Google Shape;478;p33"/>
          <p:cNvPicPr preferRelativeResize="0"/>
          <p:nvPr/>
        </p:nvPicPr>
        <p:blipFill>
          <a:blip r:embed="rId5">
            <a:alphaModFix/>
          </a:blip>
          <a:stretch>
            <a:fillRect/>
          </a:stretch>
        </p:blipFill>
        <p:spPr>
          <a:xfrm>
            <a:off x="11159463" y="7188113"/>
            <a:ext cx="7019925" cy="466725"/>
          </a:xfrm>
          <a:prstGeom prst="rect">
            <a:avLst/>
          </a:prstGeom>
          <a:noFill/>
          <a:ln>
            <a:noFill/>
          </a:ln>
        </p:spPr>
      </p:pic>
      <p:sp>
        <p:nvSpPr>
          <p:cNvPr id="479" name="Google Shape;479;p33"/>
          <p:cNvSpPr txBox="1"/>
          <p:nvPr/>
        </p:nvSpPr>
        <p:spPr>
          <a:xfrm>
            <a:off x="13478000" y="8191188"/>
            <a:ext cx="3519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Compared to winim’s import</a:t>
            </a:r>
            <a:endParaRPr sz="1800">
              <a:solidFill>
                <a:srgbClr val="001A53"/>
              </a:solidFill>
              <a:latin typeface="Nunito Sans"/>
              <a:ea typeface="Nunito Sans"/>
              <a:cs typeface="Nunito Sans"/>
              <a:sym typeface="Nunito Sans"/>
            </a:endParaRPr>
          </a:p>
        </p:txBody>
      </p:sp>
      <p:cxnSp>
        <p:nvCxnSpPr>
          <p:cNvPr id="480" name="Google Shape;480;p33"/>
          <p:cNvCxnSpPr>
            <a:stCxn id="477" idx="0"/>
            <a:endCxn id="479" idx="2"/>
          </p:cNvCxnSpPr>
          <p:nvPr/>
        </p:nvCxnSpPr>
        <p:spPr>
          <a:xfrm rot="-5400000">
            <a:off x="14969913" y="8920750"/>
            <a:ext cx="536400" cy="6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481" name="Google Shape;481;p33"/>
          <p:cNvCxnSpPr>
            <a:stCxn id="479" idx="0"/>
            <a:endCxn id="478" idx="2"/>
          </p:cNvCxnSpPr>
          <p:nvPr/>
        </p:nvCxnSpPr>
        <p:spPr>
          <a:xfrm flipH="1" rot="5400000">
            <a:off x="14685350" y="7638738"/>
            <a:ext cx="536400" cy="568500"/>
          </a:xfrm>
          <a:prstGeom prst="curvedConnector3">
            <a:avLst>
              <a:gd fmla="val 49995" name="adj1"/>
            </a:avLst>
          </a:prstGeom>
          <a:noFill/>
          <a:ln cap="flat" cmpd="sng" w="9525">
            <a:solidFill>
              <a:schemeClr val="dk2"/>
            </a:solidFill>
            <a:prstDash val="solid"/>
            <a:round/>
            <a:headEnd len="med" w="med" type="none"/>
            <a:tailEnd len="med" w="med" type="none"/>
          </a:ln>
        </p:spPr>
      </p:cxnSp>
      <p:pic>
        <p:nvPicPr>
          <p:cNvPr id="482" name="Google Shape;482;p33"/>
          <p:cNvPicPr preferRelativeResize="0"/>
          <p:nvPr/>
        </p:nvPicPr>
        <p:blipFill>
          <a:blip r:embed="rId6">
            <a:alphaModFix/>
          </a:blip>
          <a:stretch>
            <a:fillRect/>
          </a:stretch>
        </p:blipFill>
        <p:spPr>
          <a:xfrm>
            <a:off x="12805650" y="6396888"/>
            <a:ext cx="4295775" cy="523875"/>
          </a:xfrm>
          <a:prstGeom prst="rect">
            <a:avLst/>
          </a:prstGeom>
          <a:noFill/>
          <a:ln>
            <a:noFill/>
          </a:ln>
        </p:spPr>
      </p:pic>
      <p:cxnSp>
        <p:nvCxnSpPr>
          <p:cNvPr id="483" name="Google Shape;483;p33"/>
          <p:cNvCxnSpPr>
            <a:stCxn id="479" idx="1"/>
            <a:endCxn id="482" idx="1"/>
          </p:cNvCxnSpPr>
          <p:nvPr/>
        </p:nvCxnSpPr>
        <p:spPr>
          <a:xfrm rot="10800000">
            <a:off x="12805700" y="6658938"/>
            <a:ext cx="672300" cy="1763100"/>
          </a:xfrm>
          <a:prstGeom prst="curvedConnector3">
            <a:avLst>
              <a:gd fmla="val 413227" name="adj1"/>
            </a:avLst>
          </a:prstGeom>
          <a:noFill/>
          <a:ln cap="flat" cmpd="sng" w="9525">
            <a:solidFill>
              <a:schemeClr val="dk2"/>
            </a:solidFill>
            <a:prstDash val="solid"/>
            <a:round/>
            <a:headEnd len="med" w="med" type="none"/>
            <a:tailEnd len="med" w="med" type="none"/>
          </a:ln>
        </p:spPr>
      </p:cxnSp>
      <p:pic>
        <p:nvPicPr>
          <p:cNvPr id="484" name="Google Shape;484;p33"/>
          <p:cNvPicPr preferRelativeResize="0"/>
          <p:nvPr/>
        </p:nvPicPr>
        <p:blipFill>
          <a:blip r:embed="rId7">
            <a:alphaModFix/>
          </a:blip>
          <a:stretch>
            <a:fillRect/>
          </a:stretch>
        </p:blipFill>
        <p:spPr>
          <a:xfrm>
            <a:off x="406100" y="1064276"/>
            <a:ext cx="5815650" cy="1381650"/>
          </a:xfrm>
          <a:prstGeom prst="rect">
            <a:avLst/>
          </a:prstGeom>
          <a:noFill/>
          <a:ln>
            <a:noFill/>
          </a:ln>
        </p:spPr>
      </p:pic>
      <p:pic>
        <p:nvPicPr>
          <p:cNvPr id="485" name="Google Shape;485;p33"/>
          <p:cNvPicPr preferRelativeResize="0"/>
          <p:nvPr/>
        </p:nvPicPr>
        <p:blipFill>
          <a:blip r:embed="rId8">
            <a:alphaModFix/>
          </a:blip>
          <a:stretch>
            <a:fillRect/>
          </a:stretch>
        </p:blipFill>
        <p:spPr>
          <a:xfrm>
            <a:off x="6675925" y="1540775"/>
            <a:ext cx="4019550" cy="428625"/>
          </a:xfrm>
          <a:prstGeom prst="rect">
            <a:avLst/>
          </a:prstGeom>
          <a:noFill/>
          <a:ln>
            <a:noFill/>
          </a:ln>
        </p:spPr>
      </p:pic>
      <p:cxnSp>
        <p:nvCxnSpPr>
          <p:cNvPr id="486" name="Google Shape;486;p33"/>
          <p:cNvCxnSpPr>
            <a:stCxn id="484" idx="3"/>
            <a:endCxn id="485" idx="1"/>
          </p:cNvCxnSpPr>
          <p:nvPr/>
        </p:nvCxnSpPr>
        <p:spPr>
          <a:xfrm>
            <a:off x="6221750" y="1755101"/>
            <a:ext cx="454200" cy="600"/>
          </a:xfrm>
          <a:prstGeom prst="curvedConnector3">
            <a:avLst>
              <a:gd fmla="val 49997" name="adj1"/>
            </a:avLst>
          </a:prstGeom>
          <a:noFill/>
          <a:ln cap="flat" cmpd="sng" w="9525">
            <a:solidFill>
              <a:schemeClr val="dk2"/>
            </a:solidFill>
            <a:prstDash val="solid"/>
            <a:round/>
            <a:headEnd len="med" w="med" type="none"/>
            <a:tailEnd len="med" w="med" type="none"/>
          </a:ln>
        </p:spPr>
      </p:cxnSp>
      <p:sp>
        <p:nvSpPr>
          <p:cNvPr id="487" name="Google Shape;487;p33"/>
          <p:cNvSpPr txBox="1"/>
          <p:nvPr/>
        </p:nvSpPr>
        <p:spPr>
          <a:xfrm>
            <a:off x="6698400" y="1029575"/>
            <a:ext cx="48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ans"/>
                <a:ea typeface="Nunito Sans"/>
                <a:cs typeface="Nunito Sans"/>
                <a:sym typeface="Nunito Sans"/>
              </a:rPr>
              <a:t>nim c -r -d:danger --opt:size .\getprocaddress.nim</a:t>
            </a:r>
            <a:endParaRPr>
              <a:latin typeface="Nunito Sans"/>
              <a:ea typeface="Nunito Sans"/>
              <a:cs typeface="Nunito Sans"/>
              <a:sym typeface="Nunito Sans"/>
            </a:endParaRPr>
          </a:p>
        </p:txBody>
      </p:sp>
      <p:pic>
        <p:nvPicPr>
          <p:cNvPr id="488" name="Google Shape;488;p33"/>
          <p:cNvPicPr preferRelativeResize="0"/>
          <p:nvPr/>
        </p:nvPicPr>
        <p:blipFill>
          <a:blip r:embed="rId9">
            <a:alphaModFix/>
          </a:blip>
          <a:stretch>
            <a:fillRect/>
          </a:stretch>
        </p:blipFill>
        <p:spPr>
          <a:xfrm>
            <a:off x="406096" y="2642075"/>
            <a:ext cx="6485461" cy="6819899"/>
          </a:xfrm>
          <a:prstGeom prst="rect">
            <a:avLst/>
          </a:prstGeom>
          <a:noFill/>
          <a:ln>
            <a:noFill/>
          </a:ln>
        </p:spPr>
      </p:pic>
      <p:pic>
        <p:nvPicPr>
          <p:cNvPr id="489" name="Google Shape;489;p33"/>
          <p:cNvPicPr preferRelativeResize="0"/>
          <p:nvPr/>
        </p:nvPicPr>
        <p:blipFill>
          <a:blip r:embed="rId10">
            <a:alphaModFix/>
          </a:blip>
          <a:stretch>
            <a:fillRect/>
          </a:stretch>
        </p:blipFill>
        <p:spPr>
          <a:xfrm>
            <a:off x="6999963" y="9374975"/>
            <a:ext cx="5400675" cy="428625"/>
          </a:xfrm>
          <a:prstGeom prst="rect">
            <a:avLst/>
          </a:prstGeom>
          <a:noFill/>
          <a:ln>
            <a:noFill/>
          </a:ln>
        </p:spPr>
      </p:pic>
      <p:sp>
        <p:nvSpPr>
          <p:cNvPr id="490" name="Google Shape;490;p33"/>
          <p:cNvSpPr txBox="1"/>
          <p:nvPr/>
        </p:nvSpPr>
        <p:spPr>
          <a:xfrm>
            <a:off x="7033700" y="7309638"/>
            <a:ext cx="3519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Nim’s </a:t>
            </a:r>
            <a:r>
              <a:rPr lang="en-US" sz="1800">
                <a:solidFill>
                  <a:srgbClr val="001A53"/>
                </a:solidFill>
                <a:latin typeface="Nunito Sans"/>
                <a:ea typeface="Nunito Sans"/>
                <a:cs typeface="Nunito Sans"/>
                <a:sym typeface="Nunito Sans"/>
              </a:rPr>
              <a:t>implementation in </a:t>
            </a:r>
            <a:r>
              <a:rPr lang="en-US" sz="1800" u="sng">
                <a:solidFill>
                  <a:schemeClr val="hlink"/>
                </a:solidFill>
                <a:latin typeface="Nunito Sans"/>
                <a:ea typeface="Nunito Sans"/>
                <a:cs typeface="Nunito Sans"/>
                <a:sym typeface="Nunito Sans"/>
                <a:hlinkClick r:id="rId11"/>
              </a:rPr>
              <a:t>dynlib</a:t>
            </a:r>
            <a:endParaRPr sz="1800">
              <a:solidFill>
                <a:srgbClr val="001A53"/>
              </a:solidFill>
              <a:latin typeface="Nunito Sans"/>
              <a:ea typeface="Nunito Sans"/>
              <a:cs typeface="Nunito Sans"/>
              <a:sym typeface="Nunito Sans"/>
            </a:endParaRPr>
          </a:p>
        </p:txBody>
      </p:sp>
      <p:pic>
        <p:nvPicPr>
          <p:cNvPr id="491" name="Google Shape;491;p33"/>
          <p:cNvPicPr preferRelativeResize="0"/>
          <p:nvPr/>
        </p:nvPicPr>
        <p:blipFill>
          <a:blip r:embed="rId12">
            <a:alphaModFix/>
          </a:blip>
          <a:stretch>
            <a:fillRect/>
          </a:stretch>
        </p:blipFill>
        <p:spPr>
          <a:xfrm>
            <a:off x="7033700" y="8422050"/>
            <a:ext cx="5276850" cy="438150"/>
          </a:xfrm>
          <a:prstGeom prst="rect">
            <a:avLst/>
          </a:prstGeom>
          <a:noFill/>
          <a:ln>
            <a:noFill/>
          </a:ln>
        </p:spPr>
      </p:pic>
      <p:cxnSp>
        <p:nvCxnSpPr>
          <p:cNvPr id="492" name="Google Shape;492;p33"/>
          <p:cNvCxnSpPr>
            <a:stCxn id="490" idx="2"/>
            <a:endCxn id="491" idx="0"/>
          </p:cNvCxnSpPr>
          <p:nvPr/>
        </p:nvCxnSpPr>
        <p:spPr>
          <a:xfrm flipH="1" rot="-5400000">
            <a:off x="8907500" y="7657338"/>
            <a:ext cx="650700" cy="8787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493" name="Google Shape;493;p33"/>
          <p:cNvCxnSpPr>
            <a:stCxn id="491" idx="2"/>
            <a:endCxn id="489" idx="0"/>
          </p:cNvCxnSpPr>
          <p:nvPr/>
        </p:nvCxnSpPr>
        <p:spPr>
          <a:xfrm flipH="1" rot="-5400000">
            <a:off x="9428825" y="9103500"/>
            <a:ext cx="514800" cy="28200"/>
          </a:xfrm>
          <a:prstGeom prst="curvedConnector3">
            <a:avLst>
              <a:gd fmla="val 49998"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97" name="Shape 497"/>
        <p:cNvGrpSpPr/>
        <p:nvPr/>
      </p:nvGrpSpPr>
      <p:grpSpPr>
        <a:xfrm>
          <a:off x="0" y="0"/>
          <a:ext cx="0" cy="0"/>
          <a:chOff x="0" y="0"/>
          <a:chExt cx="0" cy="0"/>
        </a:xfrm>
      </p:grpSpPr>
      <p:pic>
        <p:nvPicPr>
          <p:cNvPr id="498" name="Google Shape;498;p34"/>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grpSp>
        <p:nvGrpSpPr>
          <p:cNvPr id="499" name="Google Shape;499;p34"/>
          <p:cNvGrpSpPr/>
          <p:nvPr/>
        </p:nvGrpSpPr>
        <p:grpSpPr>
          <a:xfrm>
            <a:off x="0" y="-144662"/>
            <a:ext cx="3085741" cy="10431728"/>
            <a:chOff x="0" y="-38100"/>
            <a:chExt cx="812700" cy="2747433"/>
          </a:xfrm>
        </p:grpSpPr>
        <p:sp>
          <p:nvSpPr>
            <p:cNvPr id="500" name="Google Shape;500;p34"/>
            <p:cNvSpPr/>
            <p:nvPr/>
          </p:nvSpPr>
          <p:spPr>
            <a:xfrm>
              <a:off x="0" y="0"/>
              <a:ext cx="128598" cy="2709333"/>
            </a:xfrm>
            <a:custGeom>
              <a:rect b="b" l="l" r="r" t="t"/>
              <a:pathLst>
                <a:path extrusionOk="0" h="2709333" w="128598">
                  <a:moveTo>
                    <a:pt x="0" y="0"/>
                  </a:moveTo>
                  <a:lnTo>
                    <a:pt x="128598" y="0"/>
                  </a:lnTo>
                  <a:lnTo>
                    <a:pt x="128598" y="2709333"/>
                  </a:lnTo>
                  <a:lnTo>
                    <a:pt x="0" y="2709333"/>
                  </a:lnTo>
                  <a:close/>
                </a:path>
              </a:pathLst>
            </a:custGeom>
            <a:solidFill>
              <a:srgbClr val="C1272D"/>
            </a:solidFill>
            <a:ln>
              <a:noFill/>
            </a:ln>
          </p:spPr>
        </p:sp>
        <p:sp>
          <p:nvSpPr>
            <p:cNvPr id="501" name="Google Shape;501;p3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02" name="Google Shape;502;p34"/>
          <p:cNvSpPr txBox="1"/>
          <p:nvPr/>
        </p:nvSpPr>
        <p:spPr>
          <a:xfrm>
            <a:off x="1199225" y="928125"/>
            <a:ext cx="139383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0"/>
              <a:buFont typeface="Arial"/>
              <a:buNone/>
            </a:pPr>
            <a:r>
              <a:rPr b="1" lang="en-US" sz="5100">
                <a:solidFill>
                  <a:srgbClr val="001A53"/>
                </a:solidFill>
                <a:latin typeface="Blinker"/>
                <a:ea typeface="Blinker"/>
                <a:cs typeface="Blinker"/>
                <a:sym typeface="Blinker"/>
              </a:rPr>
              <a:t>Putting it all together</a:t>
            </a:r>
            <a:endParaRPr b="1" i="0" sz="5100" u="none" cap="none" strike="noStrike">
              <a:solidFill>
                <a:srgbClr val="001A53"/>
              </a:solidFill>
              <a:latin typeface="Blinker"/>
              <a:ea typeface="Blinker"/>
              <a:cs typeface="Blinker"/>
              <a:sym typeface="Blinker"/>
            </a:endParaRPr>
          </a:p>
        </p:txBody>
      </p:sp>
      <p:sp>
        <p:nvSpPr>
          <p:cNvPr id="503" name="Google Shape;503;p34"/>
          <p:cNvSpPr txBox="1"/>
          <p:nvPr/>
        </p:nvSpPr>
        <p:spPr>
          <a:xfrm>
            <a:off x="1199225" y="2192625"/>
            <a:ext cx="1026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B58225"/>
              </a:solidFill>
              <a:latin typeface="Blinker Light"/>
              <a:ea typeface="Blinker Light"/>
              <a:cs typeface="Blinker Light"/>
              <a:sym typeface="Blinker Light"/>
            </a:endParaRPr>
          </a:p>
        </p:txBody>
      </p:sp>
      <p:sp>
        <p:nvSpPr>
          <p:cNvPr id="504" name="Google Shape;504;p34"/>
          <p:cNvSpPr txBox="1"/>
          <p:nvPr/>
        </p:nvSpPr>
        <p:spPr>
          <a:xfrm>
            <a:off x="1199225" y="2192625"/>
            <a:ext cx="15049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2400">
                <a:solidFill>
                  <a:srgbClr val="001A53"/>
                </a:solidFill>
                <a:latin typeface="Nunito Sans"/>
                <a:ea typeface="Nunito Sans"/>
                <a:cs typeface="Nunito Sans"/>
                <a:sym typeface="Nunito Sans"/>
              </a:rPr>
              <a:t>Using our custom written GetProcAddress and GetModuleHandle, we can write a nim program that doesn’t rely on the nim compiler to include the common imports from KERNEL32 and the C runtime. </a:t>
            </a:r>
            <a:endParaRPr b="0" i="0" sz="2400" u="none" cap="none" strike="noStrike">
              <a:solidFill>
                <a:srgbClr val="001A53"/>
              </a:solidFill>
              <a:latin typeface="Nunito Sans"/>
              <a:ea typeface="Nunito Sans"/>
              <a:cs typeface="Nunito Sans"/>
              <a:sym typeface="Nuni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8" name="Shape 508"/>
        <p:cNvGrpSpPr/>
        <p:nvPr/>
      </p:nvGrpSpPr>
      <p:grpSpPr>
        <a:xfrm>
          <a:off x="0" y="0"/>
          <a:ext cx="0" cy="0"/>
          <a:chOff x="0" y="0"/>
          <a:chExt cx="0" cy="0"/>
        </a:xfrm>
      </p:grpSpPr>
      <p:pic>
        <p:nvPicPr>
          <p:cNvPr id="509" name="Google Shape;509;p35"/>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510" name="Google Shape;510;p35"/>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Putting it all together</a:t>
            </a:r>
            <a:r>
              <a:rPr b="1" lang="en-US" sz="3400">
                <a:solidFill>
                  <a:srgbClr val="001A53"/>
                </a:solidFill>
                <a:latin typeface="Nunito Sans"/>
                <a:ea typeface="Nunito Sans"/>
                <a:cs typeface="Nunito Sans"/>
                <a:sym typeface="Nunito Sans"/>
              </a:rPr>
              <a:t> </a:t>
            </a:r>
            <a:endParaRPr b="1" sz="3400">
              <a:solidFill>
                <a:srgbClr val="001A53"/>
              </a:solidFill>
              <a:latin typeface="Nunito Sans"/>
              <a:ea typeface="Nunito Sans"/>
              <a:cs typeface="Nunito Sans"/>
              <a:sym typeface="Nunito Sans"/>
            </a:endParaRPr>
          </a:p>
        </p:txBody>
      </p:sp>
      <p:pic>
        <p:nvPicPr>
          <p:cNvPr id="511" name="Google Shape;511;p35"/>
          <p:cNvPicPr preferRelativeResize="0"/>
          <p:nvPr/>
        </p:nvPicPr>
        <p:blipFill>
          <a:blip r:embed="rId4">
            <a:alphaModFix/>
          </a:blip>
          <a:stretch>
            <a:fillRect/>
          </a:stretch>
        </p:blipFill>
        <p:spPr>
          <a:xfrm>
            <a:off x="338700" y="1608375"/>
            <a:ext cx="1790700" cy="1066800"/>
          </a:xfrm>
          <a:prstGeom prst="rect">
            <a:avLst/>
          </a:prstGeom>
          <a:noFill/>
          <a:ln>
            <a:noFill/>
          </a:ln>
        </p:spPr>
      </p:pic>
      <p:sp>
        <p:nvSpPr>
          <p:cNvPr id="512" name="Google Shape;512;p35"/>
          <p:cNvSpPr txBox="1"/>
          <p:nvPr/>
        </p:nvSpPr>
        <p:spPr>
          <a:xfrm>
            <a:off x="338700" y="1014113"/>
            <a:ext cx="3519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Create a directory structure</a:t>
            </a:r>
            <a:endParaRPr sz="1800">
              <a:solidFill>
                <a:srgbClr val="001A53"/>
              </a:solidFill>
              <a:latin typeface="Nunito Sans"/>
              <a:ea typeface="Nunito Sans"/>
              <a:cs typeface="Nunito Sans"/>
              <a:sym typeface="Nunito Sans"/>
            </a:endParaRPr>
          </a:p>
        </p:txBody>
      </p:sp>
      <p:pic>
        <p:nvPicPr>
          <p:cNvPr id="513" name="Google Shape;513;p35"/>
          <p:cNvPicPr preferRelativeResize="0"/>
          <p:nvPr/>
        </p:nvPicPr>
        <p:blipFill>
          <a:blip r:embed="rId5">
            <a:alphaModFix/>
          </a:blip>
          <a:stretch>
            <a:fillRect/>
          </a:stretch>
        </p:blipFill>
        <p:spPr>
          <a:xfrm>
            <a:off x="3479625" y="1128650"/>
            <a:ext cx="4038600" cy="1714500"/>
          </a:xfrm>
          <a:prstGeom prst="rect">
            <a:avLst/>
          </a:prstGeom>
          <a:noFill/>
          <a:ln>
            <a:noFill/>
          </a:ln>
        </p:spPr>
      </p:pic>
      <p:cxnSp>
        <p:nvCxnSpPr>
          <p:cNvPr id="514" name="Google Shape;514;p35"/>
          <p:cNvCxnSpPr>
            <a:stCxn id="511" idx="3"/>
            <a:endCxn id="513" idx="1"/>
          </p:cNvCxnSpPr>
          <p:nvPr/>
        </p:nvCxnSpPr>
        <p:spPr>
          <a:xfrm flipH="1" rot="10800000">
            <a:off x="2129400" y="1985775"/>
            <a:ext cx="1350300" cy="156000"/>
          </a:xfrm>
          <a:prstGeom prst="curvedConnector3">
            <a:avLst>
              <a:gd fmla="val 49997" name="adj1"/>
            </a:avLst>
          </a:prstGeom>
          <a:noFill/>
          <a:ln cap="flat" cmpd="sng" w="9525">
            <a:solidFill>
              <a:schemeClr val="dk2"/>
            </a:solidFill>
            <a:prstDash val="solid"/>
            <a:round/>
            <a:headEnd len="med" w="med" type="none"/>
            <a:tailEnd len="med" w="med" type="none"/>
          </a:ln>
        </p:spPr>
      </p:cxnSp>
      <p:sp>
        <p:nvSpPr>
          <p:cNvPr id="515" name="Google Shape;515;p35"/>
          <p:cNvSpPr txBox="1"/>
          <p:nvPr/>
        </p:nvSpPr>
        <p:spPr>
          <a:xfrm>
            <a:off x="8121125" y="487725"/>
            <a:ext cx="7867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Import our modules and start setting up our project.</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winim is needed for typing.</a:t>
            </a:r>
            <a:endParaRPr sz="1800">
              <a:solidFill>
                <a:srgbClr val="001A53"/>
              </a:solidFill>
              <a:latin typeface="Nunito Sans"/>
              <a:ea typeface="Nunito Sans"/>
              <a:cs typeface="Nunito Sans"/>
              <a:sym typeface="Nunito Sans"/>
            </a:endParaRPr>
          </a:p>
        </p:txBody>
      </p:sp>
      <p:cxnSp>
        <p:nvCxnSpPr>
          <p:cNvPr id="516" name="Google Shape;516;p35"/>
          <p:cNvCxnSpPr>
            <a:stCxn id="513" idx="3"/>
            <a:endCxn id="515" idx="1"/>
          </p:cNvCxnSpPr>
          <p:nvPr/>
        </p:nvCxnSpPr>
        <p:spPr>
          <a:xfrm flipH="1" rot="10800000">
            <a:off x="7518225" y="995600"/>
            <a:ext cx="603000" cy="990300"/>
          </a:xfrm>
          <a:prstGeom prst="curvedConnector3">
            <a:avLst>
              <a:gd fmla="val 49992" name="adj1"/>
            </a:avLst>
          </a:prstGeom>
          <a:noFill/>
          <a:ln cap="flat" cmpd="sng" w="9525">
            <a:solidFill>
              <a:schemeClr val="dk2"/>
            </a:solidFill>
            <a:prstDash val="solid"/>
            <a:round/>
            <a:headEnd len="med" w="med" type="none"/>
            <a:tailEnd len="med" w="med" type="none"/>
          </a:ln>
        </p:spPr>
      </p:cxnSp>
      <p:sp>
        <p:nvSpPr>
          <p:cNvPr id="517" name="Google Shape;517;p35"/>
          <p:cNvSpPr txBox="1"/>
          <p:nvPr/>
        </p:nvSpPr>
        <p:spPr>
          <a:xfrm>
            <a:off x="305050" y="3293000"/>
            <a:ext cx="9794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will use a </a:t>
            </a:r>
            <a:r>
              <a:rPr lang="en-US" sz="1800" u="sng">
                <a:solidFill>
                  <a:schemeClr val="hlink"/>
                </a:solidFill>
                <a:latin typeface="Nunito Sans"/>
                <a:ea typeface="Nunito Sans"/>
                <a:cs typeface="Nunito Sans"/>
                <a:sym typeface="Nunito Sans"/>
                <a:hlinkClick r:id="rId6"/>
              </a:rPr>
              <a:t>nim.cfg</a:t>
            </a:r>
            <a:r>
              <a:rPr lang="en-US" sz="1800">
                <a:solidFill>
                  <a:srgbClr val="001A53"/>
                </a:solidFill>
                <a:latin typeface="Nunito Sans"/>
                <a:ea typeface="Nunito Sans"/>
                <a:cs typeface="Nunito Sans"/>
                <a:sym typeface="Nunito Sans"/>
              </a:rPr>
              <a:t> that I’ve modified from Bitmancer. This will do the lifting for ensuring that nothing is being imported into the program, optimizing for size, stripping symbols, etc..</a:t>
            </a:r>
            <a:endParaRPr sz="1800">
              <a:solidFill>
                <a:srgbClr val="001A53"/>
              </a:solidFill>
              <a:latin typeface="Nunito Sans"/>
              <a:ea typeface="Nunito Sans"/>
              <a:cs typeface="Nunito Sans"/>
              <a:sym typeface="Nunito Sans"/>
            </a:endParaRPr>
          </a:p>
        </p:txBody>
      </p:sp>
      <p:sp>
        <p:nvSpPr>
          <p:cNvPr id="518" name="Google Shape;518;p35"/>
          <p:cNvSpPr txBox="1"/>
          <p:nvPr/>
        </p:nvSpPr>
        <p:spPr>
          <a:xfrm>
            <a:off x="305050" y="4214400"/>
            <a:ext cx="9794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Because we are no longer including the c runtime, we can’t do comparisons with nim, we have to roll our own memcmp. For example in our custom GetModuleHandle:</a:t>
            </a:r>
            <a:endParaRPr sz="1800">
              <a:solidFill>
                <a:srgbClr val="001A53"/>
              </a:solidFill>
              <a:latin typeface="Nunito Sans"/>
              <a:ea typeface="Nunito Sans"/>
              <a:cs typeface="Nunito Sans"/>
              <a:sym typeface="Nunito Sans"/>
            </a:endParaRPr>
          </a:p>
        </p:txBody>
      </p:sp>
      <p:pic>
        <p:nvPicPr>
          <p:cNvPr id="519" name="Google Shape;519;p35"/>
          <p:cNvPicPr preferRelativeResize="0"/>
          <p:nvPr/>
        </p:nvPicPr>
        <p:blipFill>
          <a:blip r:embed="rId7">
            <a:alphaModFix/>
          </a:blip>
          <a:stretch>
            <a:fillRect/>
          </a:stretch>
        </p:blipFill>
        <p:spPr>
          <a:xfrm>
            <a:off x="930888" y="5203975"/>
            <a:ext cx="5343525" cy="428625"/>
          </a:xfrm>
          <a:prstGeom prst="rect">
            <a:avLst/>
          </a:prstGeom>
          <a:noFill/>
          <a:ln>
            <a:noFill/>
          </a:ln>
        </p:spPr>
      </p:pic>
      <p:sp>
        <p:nvSpPr>
          <p:cNvPr id="520" name="Google Shape;520;p35"/>
          <p:cNvSpPr txBox="1"/>
          <p:nvPr/>
        </p:nvSpPr>
        <p:spPr>
          <a:xfrm>
            <a:off x="6412225" y="5048850"/>
            <a:ext cx="4498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The comparison of two strings - relies on nim code; can’t have that.</a:t>
            </a:r>
            <a:endParaRPr sz="1800">
              <a:solidFill>
                <a:srgbClr val="001A53"/>
              </a:solidFill>
              <a:latin typeface="Nunito Sans"/>
              <a:ea typeface="Nunito Sans"/>
              <a:cs typeface="Nunito Sans"/>
              <a:sym typeface="Nunito Sans"/>
            </a:endParaRPr>
          </a:p>
        </p:txBody>
      </p:sp>
      <p:cxnSp>
        <p:nvCxnSpPr>
          <p:cNvPr id="521" name="Google Shape;521;p35"/>
          <p:cNvCxnSpPr>
            <a:stCxn id="519" idx="3"/>
            <a:endCxn id="520" idx="1"/>
          </p:cNvCxnSpPr>
          <p:nvPr/>
        </p:nvCxnSpPr>
        <p:spPr>
          <a:xfrm>
            <a:off x="6274413" y="5418288"/>
            <a:ext cx="137700" cy="600"/>
          </a:xfrm>
          <a:prstGeom prst="curvedConnector3">
            <a:avLst>
              <a:gd fmla="val 50041" name="adj1"/>
            </a:avLst>
          </a:prstGeom>
          <a:noFill/>
          <a:ln cap="flat" cmpd="sng" w="9525">
            <a:solidFill>
              <a:schemeClr val="dk2"/>
            </a:solidFill>
            <a:prstDash val="solid"/>
            <a:round/>
            <a:headEnd len="med" w="med" type="none"/>
            <a:tailEnd len="med" w="med" type="none"/>
          </a:ln>
        </p:spPr>
      </p:cxnSp>
      <p:sp>
        <p:nvSpPr>
          <p:cNvPr id="522" name="Google Shape;522;p35"/>
          <p:cNvSpPr txBox="1"/>
          <p:nvPr/>
        </p:nvSpPr>
        <p:spPr>
          <a:xfrm>
            <a:off x="12516900" y="5251650"/>
            <a:ext cx="4498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implement our own custom memcmp function to handle the comparisons.</a:t>
            </a:r>
            <a:endParaRPr sz="1800">
              <a:solidFill>
                <a:srgbClr val="001A53"/>
              </a:solidFill>
              <a:latin typeface="Nunito Sans"/>
              <a:ea typeface="Nunito Sans"/>
              <a:cs typeface="Nunito Sans"/>
              <a:sym typeface="Nunito Sans"/>
            </a:endParaRPr>
          </a:p>
        </p:txBody>
      </p:sp>
      <p:cxnSp>
        <p:nvCxnSpPr>
          <p:cNvPr id="523" name="Google Shape;523;p35"/>
          <p:cNvCxnSpPr>
            <a:stCxn id="520" idx="3"/>
            <a:endCxn id="522" idx="1"/>
          </p:cNvCxnSpPr>
          <p:nvPr/>
        </p:nvCxnSpPr>
        <p:spPr>
          <a:xfrm>
            <a:off x="10910725" y="5418300"/>
            <a:ext cx="1606200" cy="202800"/>
          </a:xfrm>
          <a:prstGeom prst="curvedConnector3">
            <a:avLst>
              <a:gd fmla="val 49999" name="adj1"/>
            </a:avLst>
          </a:prstGeom>
          <a:noFill/>
          <a:ln cap="flat" cmpd="sng" w="9525">
            <a:solidFill>
              <a:schemeClr val="dk2"/>
            </a:solidFill>
            <a:prstDash val="solid"/>
            <a:round/>
            <a:headEnd len="med" w="med" type="none"/>
            <a:tailEnd len="med" w="med" type="none"/>
          </a:ln>
        </p:spPr>
      </p:cxnSp>
      <p:cxnSp>
        <p:nvCxnSpPr>
          <p:cNvPr id="524" name="Google Shape;524;p35"/>
          <p:cNvCxnSpPr>
            <a:stCxn id="522" idx="2"/>
            <a:endCxn id="525" idx="0"/>
          </p:cNvCxnSpPr>
          <p:nvPr/>
        </p:nvCxnSpPr>
        <p:spPr>
          <a:xfrm rot="5400000">
            <a:off x="14259150" y="5860350"/>
            <a:ext cx="376800" cy="637200"/>
          </a:xfrm>
          <a:prstGeom prst="curvedConnector3">
            <a:avLst>
              <a:gd fmla="val 50013" name="adj1"/>
            </a:avLst>
          </a:prstGeom>
          <a:noFill/>
          <a:ln cap="flat" cmpd="sng" w="9525">
            <a:solidFill>
              <a:schemeClr val="dk2"/>
            </a:solidFill>
            <a:prstDash val="solid"/>
            <a:round/>
            <a:headEnd len="med" w="med" type="none"/>
            <a:tailEnd len="med" w="med" type="none"/>
          </a:ln>
        </p:spPr>
      </p:cxnSp>
      <p:pic>
        <p:nvPicPr>
          <p:cNvPr id="526" name="Google Shape;526;p35"/>
          <p:cNvPicPr preferRelativeResize="0"/>
          <p:nvPr/>
        </p:nvPicPr>
        <p:blipFill>
          <a:blip r:embed="rId8">
            <a:alphaModFix/>
          </a:blip>
          <a:stretch>
            <a:fillRect/>
          </a:stretch>
        </p:blipFill>
        <p:spPr>
          <a:xfrm>
            <a:off x="338700" y="6442800"/>
            <a:ext cx="6872675" cy="3619825"/>
          </a:xfrm>
          <a:prstGeom prst="rect">
            <a:avLst/>
          </a:prstGeom>
          <a:noFill/>
          <a:ln>
            <a:noFill/>
          </a:ln>
        </p:spPr>
      </p:pic>
      <p:cxnSp>
        <p:nvCxnSpPr>
          <p:cNvPr id="527" name="Google Shape;527;p35"/>
          <p:cNvCxnSpPr>
            <a:stCxn id="518" idx="1"/>
            <a:endCxn id="526" idx="0"/>
          </p:cNvCxnSpPr>
          <p:nvPr/>
        </p:nvCxnSpPr>
        <p:spPr>
          <a:xfrm>
            <a:off x="305050" y="4583850"/>
            <a:ext cx="3470100" cy="1859100"/>
          </a:xfrm>
          <a:prstGeom prst="curvedConnector4">
            <a:avLst>
              <a:gd fmla="val 2172" name="adj1"/>
              <a:gd fmla="val 86222" name="adj2"/>
            </a:avLst>
          </a:prstGeom>
          <a:noFill/>
          <a:ln cap="flat" cmpd="sng" w="9525">
            <a:solidFill>
              <a:schemeClr val="dk2"/>
            </a:solidFill>
            <a:prstDash val="solid"/>
            <a:round/>
            <a:headEnd len="med" w="med" type="none"/>
            <a:tailEnd len="med" w="med" type="none"/>
          </a:ln>
        </p:spPr>
      </p:cxnSp>
      <p:cxnSp>
        <p:nvCxnSpPr>
          <p:cNvPr id="528" name="Google Shape;528;p35"/>
          <p:cNvCxnSpPr>
            <a:stCxn id="518" idx="2"/>
            <a:endCxn id="519" idx="0"/>
          </p:cNvCxnSpPr>
          <p:nvPr/>
        </p:nvCxnSpPr>
        <p:spPr>
          <a:xfrm rot="5400000">
            <a:off x="4277050" y="4278900"/>
            <a:ext cx="250800" cy="1599600"/>
          </a:xfrm>
          <a:prstGeom prst="curvedConnector3">
            <a:avLst>
              <a:gd fmla="val 49975" name="adj1"/>
            </a:avLst>
          </a:prstGeom>
          <a:noFill/>
          <a:ln cap="flat" cmpd="sng" w="9525">
            <a:solidFill>
              <a:schemeClr val="dk2"/>
            </a:solidFill>
            <a:prstDash val="solid"/>
            <a:round/>
            <a:headEnd len="med" w="med" type="none"/>
            <a:tailEnd len="med" w="med" type="none"/>
          </a:ln>
        </p:spPr>
      </p:cxnSp>
      <p:sp>
        <p:nvSpPr>
          <p:cNvPr id="529" name="Google Shape;529;p35"/>
          <p:cNvSpPr txBox="1"/>
          <p:nvPr/>
        </p:nvSpPr>
        <p:spPr>
          <a:xfrm>
            <a:off x="7785400" y="8907500"/>
            <a:ext cx="4498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memcmp needs to handle both regular chars and wide chars, the charSize will be passed in to handle wchars (size 2)</a:t>
            </a:r>
            <a:endParaRPr sz="1800">
              <a:solidFill>
                <a:srgbClr val="001A53"/>
              </a:solidFill>
              <a:latin typeface="Nunito Sans"/>
              <a:ea typeface="Nunito Sans"/>
              <a:cs typeface="Nunito Sans"/>
              <a:sym typeface="Nunito Sans"/>
            </a:endParaRPr>
          </a:p>
        </p:txBody>
      </p:sp>
      <p:cxnSp>
        <p:nvCxnSpPr>
          <p:cNvPr id="530" name="Google Shape;530;p35"/>
          <p:cNvCxnSpPr>
            <a:stCxn id="526" idx="3"/>
            <a:endCxn id="529" idx="1"/>
          </p:cNvCxnSpPr>
          <p:nvPr/>
        </p:nvCxnSpPr>
        <p:spPr>
          <a:xfrm>
            <a:off x="7211375" y="8252712"/>
            <a:ext cx="573900" cy="1162800"/>
          </a:xfrm>
          <a:prstGeom prst="curvedConnector3">
            <a:avLst>
              <a:gd fmla="val 50011" name="adj1"/>
            </a:avLst>
          </a:prstGeom>
          <a:noFill/>
          <a:ln cap="flat" cmpd="sng" w="9525">
            <a:solidFill>
              <a:schemeClr val="dk2"/>
            </a:solidFill>
            <a:prstDash val="solid"/>
            <a:round/>
            <a:headEnd len="med" w="med" type="none"/>
            <a:tailEnd len="med" w="med" type="none"/>
          </a:ln>
        </p:spPr>
      </p:cxnSp>
      <p:sp>
        <p:nvSpPr>
          <p:cNvPr id="531" name="Google Shape;531;p35"/>
          <p:cNvSpPr txBox="1"/>
          <p:nvPr/>
        </p:nvSpPr>
        <p:spPr>
          <a:xfrm>
            <a:off x="7676350" y="7386975"/>
            <a:ext cx="4498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toLower allows us to compare case insensitive</a:t>
            </a:r>
            <a:endParaRPr sz="1800">
              <a:solidFill>
                <a:srgbClr val="001A53"/>
              </a:solidFill>
              <a:latin typeface="Nunito Sans"/>
              <a:ea typeface="Nunito Sans"/>
              <a:cs typeface="Nunito Sans"/>
              <a:sym typeface="Nunito Sans"/>
            </a:endParaRPr>
          </a:p>
        </p:txBody>
      </p:sp>
      <p:cxnSp>
        <p:nvCxnSpPr>
          <p:cNvPr id="532" name="Google Shape;532;p35"/>
          <p:cNvCxnSpPr>
            <a:stCxn id="526" idx="3"/>
            <a:endCxn id="531" idx="1"/>
          </p:cNvCxnSpPr>
          <p:nvPr/>
        </p:nvCxnSpPr>
        <p:spPr>
          <a:xfrm flipH="1" rot="10800000">
            <a:off x="7211375" y="7756512"/>
            <a:ext cx="465000" cy="496200"/>
          </a:xfrm>
          <a:prstGeom prst="curvedConnector3">
            <a:avLst>
              <a:gd fmla="val 49997" name="adj1"/>
            </a:avLst>
          </a:prstGeom>
          <a:noFill/>
          <a:ln cap="flat" cmpd="sng" w="9525">
            <a:solidFill>
              <a:schemeClr val="dk2"/>
            </a:solidFill>
            <a:prstDash val="solid"/>
            <a:round/>
            <a:headEnd len="med" w="med" type="none"/>
            <a:tailEnd len="med" w="med" type="none"/>
          </a:ln>
        </p:spPr>
      </p:cxnSp>
      <p:pic>
        <p:nvPicPr>
          <p:cNvPr id="533" name="Google Shape;533;p35"/>
          <p:cNvPicPr preferRelativeResize="0"/>
          <p:nvPr/>
        </p:nvPicPr>
        <p:blipFill>
          <a:blip r:embed="rId9">
            <a:alphaModFix/>
          </a:blip>
          <a:stretch>
            <a:fillRect/>
          </a:stretch>
        </p:blipFill>
        <p:spPr>
          <a:xfrm>
            <a:off x="10274102" y="2546363"/>
            <a:ext cx="7794821" cy="630287"/>
          </a:xfrm>
          <a:prstGeom prst="rect">
            <a:avLst/>
          </a:prstGeom>
          <a:noFill/>
          <a:ln>
            <a:noFill/>
          </a:ln>
        </p:spPr>
      </p:pic>
      <p:sp>
        <p:nvSpPr>
          <p:cNvPr id="534" name="Google Shape;534;p35"/>
          <p:cNvSpPr txBox="1"/>
          <p:nvPr/>
        </p:nvSpPr>
        <p:spPr>
          <a:xfrm>
            <a:off x="12831550" y="3943275"/>
            <a:ext cx="4498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A similar change it added to our custom GetProcAddress function.</a:t>
            </a:r>
            <a:endParaRPr sz="1800">
              <a:solidFill>
                <a:srgbClr val="001A53"/>
              </a:solidFill>
              <a:latin typeface="Nunito Sans"/>
              <a:ea typeface="Nunito Sans"/>
              <a:cs typeface="Nunito Sans"/>
              <a:sym typeface="Nunito Sans"/>
            </a:endParaRPr>
          </a:p>
        </p:txBody>
      </p:sp>
      <p:cxnSp>
        <p:nvCxnSpPr>
          <p:cNvPr id="535" name="Google Shape;535;p35"/>
          <p:cNvCxnSpPr>
            <a:stCxn id="522" idx="0"/>
            <a:endCxn id="534" idx="2"/>
          </p:cNvCxnSpPr>
          <p:nvPr/>
        </p:nvCxnSpPr>
        <p:spPr>
          <a:xfrm rot="-5400000">
            <a:off x="14638800" y="4809600"/>
            <a:ext cx="569400" cy="314700"/>
          </a:xfrm>
          <a:prstGeom prst="curvedConnector3">
            <a:avLst>
              <a:gd fmla="val 50007" name="adj1"/>
            </a:avLst>
          </a:prstGeom>
          <a:noFill/>
          <a:ln cap="flat" cmpd="sng" w="9525">
            <a:solidFill>
              <a:schemeClr val="dk2"/>
            </a:solidFill>
            <a:prstDash val="solid"/>
            <a:round/>
            <a:headEnd len="med" w="med" type="none"/>
            <a:tailEnd len="med" w="med" type="none"/>
          </a:ln>
        </p:spPr>
      </p:cxnSp>
      <p:cxnSp>
        <p:nvCxnSpPr>
          <p:cNvPr id="536" name="Google Shape;536;p35"/>
          <p:cNvCxnSpPr>
            <a:stCxn id="534" idx="0"/>
            <a:endCxn id="533" idx="2"/>
          </p:cNvCxnSpPr>
          <p:nvPr/>
        </p:nvCxnSpPr>
        <p:spPr>
          <a:xfrm flipH="1" rot="5400000">
            <a:off x="14242900" y="3105375"/>
            <a:ext cx="766500" cy="909300"/>
          </a:xfrm>
          <a:prstGeom prst="curvedConnector3">
            <a:avLst>
              <a:gd fmla="val 50008" name="adj1"/>
            </a:avLst>
          </a:prstGeom>
          <a:noFill/>
          <a:ln cap="flat" cmpd="sng" w="9525">
            <a:solidFill>
              <a:schemeClr val="dk2"/>
            </a:solidFill>
            <a:prstDash val="solid"/>
            <a:round/>
            <a:headEnd len="med" w="med" type="none"/>
            <a:tailEnd len="med" w="med" type="none"/>
          </a:ln>
        </p:spPr>
      </p:cxnSp>
      <p:sp>
        <p:nvSpPr>
          <p:cNvPr id="537" name="Google Shape;537;p35"/>
          <p:cNvSpPr txBox="1"/>
          <p:nvPr/>
        </p:nvSpPr>
        <p:spPr>
          <a:xfrm>
            <a:off x="13450900" y="8907500"/>
            <a:ext cx="4498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memcmp.nim is in the utils folder and is imported into getmodulehandle.nim and getprocaddress.nim</a:t>
            </a:r>
            <a:endParaRPr sz="1800">
              <a:solidFill>
                <a:srgbClr val="001A53"/>
              </a:solidFill>
              <a:latin typeface="Nunito Sans"/>
              <a:ea typeface="Nunito Sans"/>
              <a:cs typeface="Nunito Sans"/>
              <a:sym typeface="Nunito Sans"/>
            </a:endParaRPr>
          </a:p>
        </p:txBody>
      </p:sp>
      <p:cxnSp>
        <p:nvCxnSpPr>
          <p:cNvPr id="538" name="Google Shape;538;p35"/>
          <p:cNvCxnSpPr>
            <a:stCxn id="526" idx="3"/>
            <a:endCxn id="537" idx="0"/>
          </p:cNvCxnSpPr>
          <p:nvPr/>
        </p:nvCxnSpPr>
        <p:spPr>
          <a:xfrm>
            <a:off x="7211375" y="8252712"/>
            <a:ext cx="8488800" cy="654900"/>
          </a:xfrm>
          <a:prstGeom prst="curvedConnector2">
            <a:avLst/>
          </a:prstGeom>
          <a:noFill/>
          <a:ln cap="flat" cmpd="sng" w="9525">
            <a:solidFill>
              <a:schemeClr val="dk2"/>
            </a:solidFill>
            <a:prstDash val="solid"/>
            <a:round/>
            <a:headEnd len="med" w="med" type="none"/>
            <a:tailEnd len="med" w="med" type="none"/>
          </a:ln>
        </p:spPr>
      </p:cxnSp>
      <p:pic>
        <p:nvPicPr>
          <p:cNvPr id="525" name="Google Shape;525;p35"/>
          <p:cNvPicPr preferRelativeResize="0"/>
          <p:nvPr/>
        </p:nvPicPr>
        <p:blipFill>
          <a:blip r:embed="rId10">
            <a:alphaModFix/>
          </a:blip>
          <a:stretch>
            <a:fillRect/>
          </a:stretch>
        </p:blipFill>
        <p:spPr>
          <a:xfrm>
            <a:off x="10261405" y="6367448"/>
            <a:ext cx="7735095" cy="56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2" name="Shape 542"/>
        <p:cNvGrpSpPr/>
        <p:nvPr/>
      </p:nvGrpSpPr>
      <p:grpSpPr>
        <a:xfrm>
          <a:off x="0" y="0"/>
          <a:ext cx="0" cy="0"/>
          <a:chOff x="0" y="0"/>
          <a:chExt cx="0" cy="0"/>
        </a:xfrm>
      </p:grpSpPr>
      <p:pic>
        <p:nvPicPr>
          <p:cNvPr id="543" name="Google Shape;543;p36"/>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544" name="Google Shape;544;p36"/>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Putting it all together </a:t>
            </a:r>
            <a:endParaRPr b="1" sz="3400">
              <a:solidFill>
                <a:srgbClr val="001A53"/>
              </a:solidFill>
              <a:latin typeface="Nunito Sans"/>
              <a:ea typeface="Nunito Sans"/>
              <a:cs typeface="Nunito Sans"/>
              <a:sym typeface="Nunito Sans"/>
            </a:endParaRPr>
          </a:p>
        </p:txBody>
      </p:sp>
      <p:pic>
        <p:nvPicPr>
          <p:cNvPr id="545" name="Google Shape;545;p36"/>
          <p:cNvPicPr preferRelativeResize="0"/>
          <p:nvPr/>
        </p:nvPicPr>
        <p:blipFill>
          <a:blip r:embed="rId4">
            <a:alphaModFix/>
          </a:blip>
          <a:stretch>
            <a:fillRect/>
          </a:stretch>
        </p:blipFill>
        <p:spPr>
          <a:xfrm>
            <a:off x="305050" y="2253875"/>
            <a:ext cx="7600950" cy="1504950"/>
          </a:xfrm>
          <a:prstGeom prst="rect">
            <a:avLst/>
          </a:prstGeom>
          <a:noFill/>
          <a:ln>
            <a:noFill/>
          </a:ln>
        </p:spPr>
      </p:pic>
      <p:sp>
        <p:nvSpPr>
          <p:cNvPr id="546" name="Google Shape;546;p36"/>
          <p:cNvSpPr txBox="1"/>
          <p:nvPr/>
        </p:nvSpPr>
        <p:spPr>
          <a:xfrm>
            <a:off x="305050" y="1019700"/>
            <a:ext cx="9794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In main.nim. We will declare the functions that we will be importing. We get the information from the Windows API documentation. These need to be included because we will typecast our retrieved ProcAdders into these procedures.</a:t>
            </a:r>
            <a:endParaRPr sz="1800">
              <a:solidFill>
                <a:srgbClr val="001A53"/>
              </a:solidFill>
              <a:latin typeface="Nunito Sans"/>
              <a:ea typeface="Nunito Sans"/>
              <a:cs typeface="Nunito Sans"/>
              <a:sym typeface="Nunito Sans"/>
            </a:endParaRPr>
          </a:p>
        </p:txBody>
      </p:sp>
      <p:sp>
        <p:nvSpPr>
          <p:cNvPr id="547" name="Google Shape;547;p36"/>
          <p:cNvSpPr txBox="1"/>
          <p:nvPr/>
        </p:nvSpPr>
        <p:spPr>
          <a:xfrm>
            <a:off x="305050" y="4115800"/>
            <a:ext cx="9794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declare some data we will be using. We specify cstring since nim strings are memory managed and we don’t want that. (s&lt;var_name&gt; just specifies string)</a:t>
            </a:r>
            <a:endParaRPr sz="1800">
              <a:solidFill>
                <a:srgbClr val="001A53"/>
              </a:solidFill>
              <a:latin typeface="Nunito Sans"/>
              <a:ea typeface="Nunito Sans"/>
              <a:cs typeface="Nunito Sans"/>
              <a:sym typeface="Nunito Sans"/>
            </a:endParaRPr>
          </a:p>
        </p:txBody>
      </p:sp>
      <p:cxnSp>
        <p:nvCxnSpPr>
          <p:cNvPr id="548" name="Google Shape;548;p36"/>
          <p:cNvCxnSpPr>
            <a:stCxn id="546" idx="1"/>
            <a:endCxn id="545" idx="1"/>
          </p:cNvCxnSpPr>
          <p:nvPr/>
        </p:nvCxnSpPr>
        <p:spPr>
          <a:xfrm>
            <a:off x="305050" y="1527600"/>
            <a:ext cx="600" cy="14787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549" name="Google Shape;549;p36"/>
          <p:cNvCxnSpPr>
            <a:stCxn id="547" idx="1"/>
            <a:endCxn id="550" idx="1"/>
          </p:cNvCxnSpPr>
          <p:nvPr/>
        </p:nvCxnSpPr>
        <p:spPr>
          <a:xfrm>
            <a:off x="305050" y="4485250"/>
            <a:ext cx="169500" cy="1143900"/>
          </a:xfrm>
          <a:prstGeom prst="curvedConnector3">
            <a:avLst>
              <a:gd fmla="val -140487" name="adj1"/>
            </a:avLst>
          </a:prstGeom>
          <a:noFill/>
          <a:ln cap="flat" cmpd="sng" w="9525">
            <a:solidFill>
              <a:schemeClr val="dk2"/>
            </a:solidFill>
            <a:prstDash val="solid"/>
            <a:round/>
            <a:headEnd len="med" w="med" type="none"/>
            <a:tailEnd len="med" w="med" type="none"/>
          </a:ln>
        </p:spPr>
      </p:cxnSp>
      <p:pic>
        <p:nvPicPr>
          <p:cNvPr id="551" name="Google Shape;551;p36"/>
          <p:cNvPicPr preferRelativeResize="0"/>
          <p:nvPr/>
        </p:nvPicPr>
        <p:blipFill>
          <a:blip r:embed="rId5">
            <a:alphaModFix/>
          </a:blip>
          <a:stretch>
            <a:fillRect/>
          </a:stretch>
        </p:blipFill>
        <p:spPr>
          <a:xfrm>
            <a:off x="8254863" y="4615675"/>
            <a:ext cx="4029075" cy="1866900"/>
          </a:xfrm>
          <a:prstGeom prst="rect">
            <a:avLst/>
          </a:prstGeom>
          <a:noFill/>
          <a:ln>
            <a:noFill/>
          </a:ln>
        </p:spPr>
      </p:pic>
      <p:sp>
        <p:nvSpPr>
          <p:cNvPr id="552" name="Google Shape;552;p36"/>
          <p:cNvSpPr txBox="1"/>
          <p:nvPr/>
        </p:nvSpPr>
        <p:spPr>
          <a:xfrm>
            <a:off x="4319150" y="5372200"/>
            <a:ext cx="3176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Declare strings for handles and ProcAddrs’</a:t>
            </a:r>
            <a:endParaRPr sz="1800">
              <a:solidFill>
                <a:srgbClr val="001A53"/>
              </a:solidFill>
              <a:latin typeface="Nunito Sans"/>
              <a:ea typeface="Nunito Sans"/>
              <a:cs typeface="Nunito Sans"/>
              <a:sym typeface="Nunito Sans"/>
            </a:endParaRPr>
          </a:p>
        </p:txBody>
      </p:sp>
      <p:cxnSp>
        <p:nvCxnSpPr>
          <p:cNvPr id="553" name="Google Shape;553;p36"/>
          <p:cNvCxnSpPr>
            <a:stCxn id="550" idx="3"/>
            <a:endCxn id="552" idx="1"/>
          </p:cNvCxnSpPr>
          <p:nvPr/>
        </p:nvCxnSpPr>
        <p:spPr>
          <a:xfrm>
            <a:off x="3855938" y="5629188"/>
            <a:ext cx="463200" cy="1125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554" name="Google Shape;554;p36"/>
          <p:cNvCxnSpPr>
            <a:stCxn id="552" idx="3"/>
            <a:endCxn id="551" idx="1"/>
          </p:cNvCxnSpPr>
          <p:nvPr/>
        </p:nvCxnSpPr>
        <p:spPr>
          <a:xfrm flipH="1" rot="10800000">
            <a:off x="7495250" y="5549050"/>
            <a:ext cx="759600" cy="192600"/>
          </a:xfrm>
          <a:prstGeom prst="curvedConnector3">
            <a:avLst>
              <a:gd fmla="val 50001" name="adj1"/>
            </a:avLst>
          </a:prstGeom>
          <a:noFill/>
          <a:ln cap="flat" cmpd="sng" w="9525">
            <a:solidFill>
              <a:schemeClr val="dk2"/>
            </a:solidFill>
            <a:prstDash val="solid"/>
            <a:round/>
            <a:headEnd len="med" w="med" type="none"/>
            <a:tailEnd len="med" w="med" type="none"/>
          </a:ln>
        </p:spPr>
      </p:cxnSp>
      <p:sp>
        <p:nvSpPr>
          <p:cNvPr id="555" name="Google Shape;555;p36"/>
          <p:cNvSpPr txBox="1"/>
          <p:nvPr/>
        </p:nvSpPr>
        <p:spPr>
          <a:xfrm>
            <a:off x="254650" y="6935000"/>
            <a:ext cx="979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Using the custom functions, get HMODULE and the ProcAddress for LoadLibrary</a:t>
            </a:r>
            <a:endParaRPr sz="1800">
              <a:solidFill>
                <a:srgbClr val="001A53"/>
              </a:solidFill>
              <a:latin typeface="Nunito Sans"/>
              <a:ea typeface="Nunito Sans"/>
              <a:cs typeface="Nunito Sans"/>
              <a:sym typeface="Nunito Sans"/>
            </a:endParaRPr>
          </a:p>
        </p:txBody>
      </p:sp>
      <p:pic>
        <p:nvPicPr>
          <p:cNvPr id="556" name="Google Shape;556;p36"/>
          <p:cNvPicPr preferRelativeResize="0"/>
          <p:nvPr/>
        </p:nvPicPr>
        <p:blipFill>
          <a:blip r:embed="rId6">
            <a:alphaModFix/>
          </a:blip>
          <a:stretch>
            <a:fillRect/>
          </a:stretch>
        </p:blipFill>
        <p:spPr>
          <a:xfrm>
            <a:off x="305038" y="7499538"/>
            <a:ext cx="7000875" cy="619125"/>
          </a:xfrm>
          <a:prstGeom prst="rect">
            <a:avLst/>
          </a:prstGeom>
          <a:noFill/>
          <a:ln>
            <a:noFill/>
          </a:ln>
        </p:spPr>
      </p:pic>
      <p:cxnSp>
        <p:nvCxnSpPr>
          <p:cNvPr id="557" name="Google Shape;557;p36"/>
          <p:cNvCxnSpPr>
            <a:stCxn id="555" idx="1"/>
            <a:endCxn id="556" idx="1"/>
          </p:cNvCxnSpPr>
          <p:nvPr/>
        </p:nvCxnSpPr>
        <p:spPr>
          <a:xfrm>
            <a:off x="254650" y="7165850"/>
            <a:ext cx="50400" cy="643200"/>
          </a:xfrm>
          <a:prstGeom prst="curvedConnector3">
            <a:avLst>
              <a:gd fmla="val -217262" name="adj1"/>
            </a:avLst>
          </a:prstGeom>
          <a:noFill/>
          <a:ln cap="flat" cmpd="sng" w="9525">
            <a:solidFill>
              <a:schemeClr val="dk2"/>
            </a:solidFill>
            <a:prstDash val="solid"/>
            <a:round/>
            <a:headEnd len="med" w="med" type="none"/>
            <a:tailEnd len="med" w="med" type="none"/>
          </a:ln>
        </p:spPr>
      </p:cxnSp>
      <p:sp>
        <p:nvSpPr>
          <p:cNvPr id="558" name="Google Shape;558;p36"/>
          <p:cNvSpPr txBox="1"/>
          <p:nvPr/>
        </p:nvSpPr>
        <p:spPr>
          <a:xfrm>
            <a:off x="1887025" y="8792775"/>
            <a:ext cx="7036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From here, we can load the “ws2_32.dll” library and resolve all the functions we need</a:t>
            </a:r>
            <a:endParaRPr sz="1800">
              <a:solidFill>
                <a:srgbClr val="001A53"/>
              </a:solidFill>
              <a:latin typeface="Nunito Sans"/>
              <a:ea typeface="Nunito Sans"/>
              <a:cs typeface="Nunito Sans"/>
              <a:sym typeface="Nunito Sans"/>
            </a:endParaRPr>
          </a:p>
        </p:txBody>
      </p:sp>
      <p:cxnSp>
        <p:nvCxnSpPr>
          <p:cNvPr id="559" name="Google Shape;559;p36"/>
          <p:cNvCxnSpPr>
            <a:stCxn id="556" idx="2"/>
            <a:endCxn id="558" idx="0"/>
          </p:cNvCxnSpPr>
          <p:nvPr/>
        </p:nvCxnSpPr>
        <p:spPr>
          <a:xfrm flipH="1" rot="-5400000">
            <a:off x="4268225" y="7655913"/>
            <a:ext cx="674100" cy="15996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560" name="Google Shape;560;p36"/>
          <p:cNvCxnSpPr>
            <a:stCxn id="558" idx="3"/>
            <a:endCxn id="561" idx="1"/>
          </p:cNvCxnSpPr>
          <p:nvPr/>
        </p:nvCxnSpPr>
        <p:spPr>
          <a:xfrm flipH="1" rot="10800000">
            <a:off x="8923225" y="8677125"/>
            <a:ext cx="1463400" cy="485100"/>
          </a:xfrm>
          <a:prstGeom prst="curvedConnector3">
            <a:avLst>
              <a:gd fmla="val 49997" name="adj1"/>
            </a:avLst>
          </a:prstGeom>
          <a:noFill/>
          <a:ln cap="flat" cmpd="sng" w="9525">
            <a:solidFill>
              <a:schemeClr val="dk2"/>
            </a:solidFill>
            <a:prstDash val="solid"/>
            <a:round/>
            <a:headEnd len="med" w="med" type="none"/>
            <a:tailEnd len="med" w="med" type="none"/>
          </a:ln>
        </p:spPr>
      </p:cxnSp>
      <p:pic>
        <p:nvPicPr>
          <p:cNvPr id="550" name="Google Shape;550;p36"/>
          <p:cNvPicPr preferRelativeResize="0"/>
          <p:nvPr/>
        </p:nvPicPr>
        <p:blipFill>
          <a:blip r:embed="rId7">
            <a:alphaModFix/>
          </a:blip>
          <a:stretch>
            <a:fillRect/>
          </a:stretch>
        </p:blipFill>
        <p:spPr>
          <a:xfrm>
            <a:off x="474563" y="5052925"/>
            <a:ext cx="3381375" cy="1152525"/>
          </a:xfrm>
          <a:prstGeom prst="rect">
            <a:avLst/>
          </a:prstGeom>
          <a:noFill/>
          <a:ln>
            <a:noFill/>
          </a:ln>
        </p:spPr>
      </p:pic>
      <p:pic>
        <p:nvPicPr>
          <p:cNvPr id="561" name="Google Shape;561;p36"/>
          <p:cNvPicPr preferRelativeResize="0"/>
          <p:nvPr/>
        </p:nvPicPr>
        <p:blipFill>
          <a:blip r:embed="rId8">
            <a:alphaModFix/>
          </a:blip>
          <a:stretch>
            <a:fillRect/>
          </a:stretch>
        </p:blipFill>
        <p:spPr>
          <a:xfrm>
            <a:off x="10386550" y="7896150"/>
            <a:ext cx="7486650" cy="156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5" name="Shape 565"/>
        <p:cNvGrpSpPr/>
        <p:nvPr/>
      </p:nvGrpSpPr>
      <p:grpSpPr>
        <a:xfrm>
          <a:off x="0" y="0"/>
          <a:ext cx="0" cy="0"/>
          <a:chOff x="0" y="0"/>
          <a:chExt cx="0" cy="0"/>
        </a:xfrm>
      </p:grpSpPr>
      <p:pic>
        <p:nvPicPr>
          <p:cNvPr id="566" name="Google Shape;566;p37"/>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567" name="Google Shape;567;p37"/>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Putting it all together </a:t>
            </a:r>
            <a:endParaRPr b="1" sz="3400">
              <a:solidFill>
                <a:srgbClr val="001A53"/>
              </a:solidFill>
              <a:latin typeface="Nunito Sans"/>
              <a:ea typeface="Nunito Sans"/>
              <a:cs typeface="Nunito Sans"/>
              <a:sym typeface="Nunito Sans"/>
            </a:endParaRPr>
          </a:p>
        </p:txBody>
      </p:sp>
      <p:sp>
        <p:nvSpPr>
          <p:cNvPr id="568" name="Google Shape;568;p37"/>
          <p:cNvSpPr txBox="1"/>
          <p:nvPr/>
        </p:nvSpPr>
        <p:spPr>
          <a:xfrm>
            <a:off x="305050" y="1158700"/>
            <a:ext cx="9794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have resolved all the procedures we need, so now we can start actually writing code. We will reimplement the reverse shell </a:t>
            </a:r>
            <a:r>
              <a:rPr lang="en-US" sz="1800">
                <a:solidFill>
                  <a:srgbClr val="001A53"/>
                </a:solidFill>
                <a:latin typeface="Nunito Sans"/>
                <a:ea typeface="Nunito Sans"/>
                <a:cs typeface="Nunito Sans"/>
                <a:sym typeface="Nunito Sans"/>
              </a:rPr>
              <a:t>written</a:t>
            </a:r>
            <a:r>
              <a:rPr lang="en-US" sz="1800">
                <a:solidFill>
                  <a:srgbClr val="001A53"/>
                </a:solidFill>
                <a:latin typeface="Nunito Sans"/>
                <a:ea typeface="Nunito Sans"/>
                <a:cs typeface="Nunito Sans"/>
                <a:sym typeface="Nunito Sans"/>
              </a:rPr>
              <a:t> earlier.</a:t>
            </a:r>
            <a:endParaRPr sz="1800">
              <a:solidFill>
                <a:srgbClr val="001A53"/>
              </a:solidFill>
              <a:latin typeface="Nunito Sans"/>
              <a:ea typeface="Nunito Sans"/>
              <a:cs typeface="Nunito Sans"/>
              <a:sym typeface="Nunito Sans"/>
            </a:endParaRPr>
          </a:p>
        </p:txBody>
      </p:sp>
      <p:pic>
        <p:nvPicPr>
          <p:cNvPr id="569" name="Google Shape;569;p37"/>
          <p:cNvPicPr preferRelativeResize="0"/>
          <p:nvPr/>
        </p:nvPicPr>
        <p:blipFill>
          <a:blip r:embed="rId4">
            <a:alphaModFix/>
          </a:blip>
          <a:stretch>
            <a:fillRect/>
          </a:stretch>
        </p:blipFill>
        <p:spPr>
          <a:xfrm>
            <a:off x="8745525" y="2531950"/>
            <a:ext cx="3600450" cy="1685925"/>
          </a:xfrm>
          <a:prstGeom prst="rect">
            <a:avLst/>
          </a:prstGeom>
          <a:noFill/>
          <a:ln>
            <a:noFill/>
          </a:ln>
        </p:spPr>
      </p:pic>
      <p:cxnSp>
        <p:nvCxnSpPr>
          <p:cNvPr id="570" name="Google Shape;570;p37"/>
          <p:cNvCxnSpPr>
            <a:stCxn id="571" idx="3"/>
            <a:endCxn id="569" idx="1"/>
          </p:cNvCxnSpPr>
          <p:nvPr/>
        </p:nvCxnSpPr>
        <p:spPr>
          <a:xfrm flipH="1" rot="10800000">
            <a:off x="7658350" y="3374763"/>
            <a:ext cx="1087200" cy="63300"/>
          </a:xfrm>
          <a:prstGeom prst="curvedConnector3">
            <a:avLst>
              <a:gd fmla="val 49999" name="adj1"/>
            </a:avLst>
          </a:prstGeom>
          <a:noFill/>
          <a:ln cap="flat" cmpd="sng" w="9525">
            <a:solidFill>
              <a:schemeClr val="dk2"/>
            </a:solidFill>
            <a:prstDash val="solid"/>
            <a:round/>
            <a:headEnd len="med" w="med" type="none"/>
            <a:tailEnd len="med" w="med" type="none"/>
          </a:ln>
        </p:spPr>
      </p:cxnSp>
      <p:cxnSp>
        <p:nvCxnSpPr>
          <p:cNvPr id="572" name="Google Shape;572;p37"/>
          <p:cNvCxnSpPr>
            <a:stCxn id="569" idx="3"/>
            <a:endCxn id="573" idx="1"/>
          </p:cNvCxnSpPr>
          <p:nvPr/>
        </p:nvCxnSpPr>
        <p:spPr>
          <a:xfrm>
            <a:off x="12345975" y="3374913"/>
            <a:ext cx="1422000" cy="126300"/>
          </a:xfrm>
          <a:prstGeom prst="curvedConnector3">
            <a:avLst>
              <a:gd fmla="val 50004" name="adj1"/>
            </a:avLst>
          </a:prstGeom>
          <a:noFill/>
          <a:ln cap="flat" cmpd="sng" w="9525">
            <a:solidFill>
              <a:schemeClr val="dk2"/>
            </a:solidFill>
            <a:prstDash val="solid"/>
            <a:round/>
            <a:headEnd len="med" w="med" type="none"/>
            <a:tailEnd len="med" w="med" type="none"/>
          </a:ln>
        </p:spPr>
      </p:cxnSp>
      <p:sp>
        <p:nvSpPr>
          <p:cNvPr id="574" name="Google Shape;574;p37"/>
          <p:cNvSpPr txBox="1"/>
          <p:nvPr/>
        </p:nvSpPr>
        <p:spPr>
          <a:xfrm>
            <a:off x="305050" y="9395625"/>
            <a:ext cx="979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Notes: We have done zero error </a:t>
            </a:r>
            <a:r>
              <a:rPr lang="en-US" sz="1800">
                <a:solidFill>
                  <a:srgbClr val="001A53"/>
                </a:solidFill>
                <a:latin typeface="Nunito Sans"/>
                <a:ea typeface="Nunito Sans"/>
                <a:cs typeface="Nunito Sans"/>
                <a:sym typeface="Nunito Sans"/>
              </a:rPr>
              <a:t>handling, who needs it.</a:t>
            </a:r>
            <a:endParaRPr sz="1800">
              <a:solidFill>
                <a:srgbClr val="001A53"/>
              </a:solidFill>
              <a:latin typeface="Nunito Sans"/>
              <a:ea typeface="Nunito Sans"/>
              <a:cs typeface="Nunito Sans"/>
              <a:sym typeface="Nunito Sans"/>
            </a:endParaRPr>
          </a:p>
        </p:txBody>
      </p:sp>
      <p:pic>
        <p:nvPicPr>
          <p:cNvPr id="573" name="Google Shape;573;p37"/>
          <p:cNvPicPr preferRelativeResize="0"/>
          <p:nvPr/>
        </p:nvPicPr>
        <p:blipFill>
          <a:blip r:embed="rId5">
            <a:alphaModFix/>
          </a:blip>
          <a:stretch>
            <a:fillRect/>
          </a:stretch>
        </p:blipFill>
        <p:spPr>
          <a:xfrm>
            <a:off x="13768100" y="2377300"/>
            <a:ext cx="3238500" cy="2247900"/>
          </a:xfrm>
          <a:prstGeom prst="rect">
            <a:avLst/>
          </a:prstGeom>
          <a:noFill/>
          <a:ln>
            <a:noFill/>
          </a:ln>
        </p:spPr>
      </p:pic>
      <p:sp>
        <p:nvSpPr>
          <p:cNvPr id="575" name="Google Shape;575;p37"/>
          <p:cNvSpPr txBox="1"/>
          <p:nvPr/>
        </p:nvSpPr>
        <p:spPr>
          <a:xfrm>
            <a:off x="4750850" y="5471225"/>
            <a:ext cx="8326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pass in our cstrings to the pointer of where the string starts (addr sHost[0])</a:t>
            </a:r>
            <a:endParaRPr sz="1800">
              <a:solidFill>
                <a:srgbClr val="001A53"/>
              </a:solidFill>
              <a:latin typeface="Nunito Sans"/>
              <a:ea typeface="Nunito Sans"/>
              <a:cs typeface="Nunito Sans"/>
              <a:sym typeface="Nunito Sans"/>
            </a:endParaRPr>
          </a:p>
        </p:txBody>
      </p:sp>
      <p:pic>
        <p:nvPicPr>
          <p:cNvPr id="571" name="Google Shape;571;p37"/>
          <p:cNvPicPr preferRelativeResize="0"/>
          <p:nvPr/>
        </p:nvPicPr>
        <p:blipFill>
          <a:blip r:embed="rId6">
            <a:alphaModFix/>
          </a:blip>
          <a:stretch>
            <a:fillRect/>
          </a:stretch>
        </p:blipFill>
        <p:spPr>
          <a:xfrm>
            <a:off x="305050" y="2033125"/>
            <a:ext cx="7353300" cy="2809875"/>
          </a:xfrm>
          <a:prstGeom prst="rect">
            <a:avLst/>
          </a:prstGeom>
          <a:noFill/>
          <a:ln>
            <a:noFill/>
          </a:ln>
        </p:spPr>
      </p:pic>
      <p:cxnSp>
        <p:nvCxnSpPr>
          <p:cNvPr id="576" name="Google Shape;576;p37"/>
          <p:cNvCxnSpPr>
            <a:stCxn id="571" idx="2"/>
            <a:endCxn id="575" idx="0"/>
          </p:cNvCxnSpPr>
          <p:nvPr/>
        </p:nvCxnSpPr>
        <p:spPr>
          <a:xfrm flipH="1" rot="-5400000">
            <a:off x="6133750" y="2690950"/>
            <a:ext cx="628200" cy="49323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577" name="Google Shape;577;p37"/>
          <p:cNvCxnSpPr>
            <a:stCxn id="573" idx="2"/>
            <a:endCxn id="575" idx="0"/>
          </p:cNvCxnSpPr>
          <p:nvPr/>
        </p:nvCxnSpPr>
        <p:spPr>
          <a:xfrm rot="5400000">
            <a:off x="11727650" y="1811500"/>
            <a:ext cx="846000" cy="6473400"/>
          </a:xfrm>
          <a:prstGeom prst="curvedConnector3">
            <a:avLst>
              <a:gd fmla="val 50001" name="adj1"/>
            </a:avLst>
          </a:prstGeom>
          <a:noFill/>
          <a:ln cap="flat" cmpd="sng" w="9525">
            <a:solidFill>
              <a:schemeClr val="dk2"/>
            </a:solidFill>
            <a:prstDash val="solid"/>
            <a:round/>
            <a:headEnd len="med" w="med" type="none"/>
            <a:tailEnd len="med" w="med" type="none"/>
          </a:ln>
        </p:spPr>
      </p:cxnSp>
      <p:sp>
        <p:nvSpPr>
          <p:cNvPr id="578" name="Google Shape;578;p37"/>
          <p:cNvSpPr txBox="1"/>
          <p:nvPr/>
        </p:nvSpPr>
        <p:spPr>
          <a:xfrm>
            <a:off x="305050" y="6876125"/>
            <a:ext cx="8326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Compile with:  nim c -d:mingw .\main.nim (I have commented out the stripping of symbols  --l:"-Wl,-s") and this gets us to 13kb in size.</a:t>
            </a:r>
            <a:endParaRPr sz="1800">
              <a:solidFill>
                <a:srgbClr val="001A53"/>
              </a:solidFill>
              <a:latin typeface="Nunito Sans"/>
              <a:ea typeface="Nunito Sans"/>
              <a:cs typeface="Nunito Sans"/>
              <a:sym typeface="Nunito Sans"/>
            </a:endParaRPr>
          </a:p>
        </p:txBody>
      </p:sp>
      <p:pic>
        <p:nvPicPr>
          <p:cNvPr id="579" name="Google Shape;579;p37"/>
          <p:cNvPicPr preferRelativeResize="0"/>
          <p:nvPr/>
        </p:nvPicPr>
        <p:blipFill>
          <a:blip r:embed="rId7">
            <a:alphaModFix/>
          </a:blip>
          <a:stretch>
            <a:fillRect/>
          </a:stretch>
        </p:blipFill>
        <p:spPr>
          <a:xfrm>
            <a:off x="305038" y="7791963"/>
            <a:ext cx="4086225" cy="923925"/>
          </a:xfrm>
          <a:prstGeom prst="rect">
            <a:avLst/>
          </a:prstGeom>
          <a:noFill/>
          <a:ln>
            <a:noFill/>
          </a:ln>
        </p:spPr>
      </p:pic>
      <p:pic>
        <p:nvPicPr>
          <p:cNvPr id="580" name="Google Shape;580;p37"/>
          <p:cNvPicPr preferRelativeResize="0"/>
          <p:nvPr/>
        </p:nvPicPr>
        <p:blipFill>
          <a:blip r:embed="rId8">
            <a:alphaModFix/>
          </a:blip>
          <a:stretch>
            <a:fillRect/>
          </a:stretch>
        </p:blipFill>
        <p:spPr>
          <a:xfrm>
            <a:off x="12666647" y="7902913"/>
            <a:ext cx="4622082" cy="1922900"/>
          </a:xfrm>
          <a:prstGeom prst="rect">
            <a:avLst/>
          </a:prstGeom>
          <a:noFill/>
          <a:ln>
            <a:noFill/>
          </a:ln>
        </p:spPr>
      </p:pic>
      <p:sp>
        <p:nvSpPr>
          <p:cNvPr id="581" name="Google Shape;581;p37"/>
          <p:cNvSpPr txBox="1"/>
          <p:nvPr/>
        </p:nvSpPr>
        <p:spPr>
          <a:xfrm>
            <a:off x="10099438" y="7015025"/>
            <a:ext cx="2862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Now we have no imports</a:t>
            </a:r>
            <a:endParaRPr sz="1800">
              <a:solidFill>
                <a:srgbClr val="001A53"/>
              </a:solidFill>
              <a:latin typeface="Nunito Sans"/>
              <a:ea typeface="Nunito Sans"/>
              <a:cs typeface="Nunito Sans"/>
              <a:sym typeface="Nunito Sans"/>
            </a:endParaRPr>
          </a:p>
        </p:txBody>
      </p:sp>
      <p:cxnSp>
        <p:nvCxnSpPr>
          <p:cNvPr id="582" name="Google Shape;582;p37"/>
          <p:cNvCxnSpPr>
            <a:stCxn id="581" idx="2"/>
            <a:endCxn id="580" idx="0"/>
          </p:cNvCxnSpPr>
          <p:nvPr/>
        </p:nvCxnSpPr>
        <p:spPr>
          <a:xfrm flipH="1" rot="-5400000">
            <a:off x="13041088" y="5966525"/>
            <a:ext cx="426300" cy="3446700"/>
          </a:xfrm>
          <a:prstGeom prst="curvedConnector3">
            <a:avLst>
              <a:gd fmla="val 49987" name="adj1"/>
            </a:avLst>
          </a:prstGeom>
          <a:noFill/>
          <a:ln cap="flat" cmpd="sng" w="9525">
            <a:solidFill>
              <a:schemeClr val="dk2"/>
            </a:solidFill>
            <a:prstDash val="solid"/>
            <a:round/>
            <a:headEnd len="med" w="med" type="none"/>
            <a:tailEnd len="med" w="med" type="none"/>
          </a:ln>
        </p:spPr>
      </p:cxnSp>
      <p:cxnSp>
        <p:nvCxnSpPr>
          <p:cNvPr id="583" name="Google Shape;583;p37"/>
          <p:cNvCxnSpPr>
            <a:stCxn id="578" idx="1"/>
            <a:endCxn id="579" idx="1"/>
          </p:cNvCxnSpPr>
          <p:nvPr/>
        </p:nvCxnSpPr>
        <p:spPr>
          <a:xfrm>
            <a:off x="305050" y="7245575"/>
            <a:ext cx="600" cy="1008300"/>
          </a:xfrm>
          <a:prstGeom prst="curvedConnector3">
            <a:avLst>
              <a:gd fmla="val -22683333" name="adj1"/>
            </a:avLst>
          </a:prstGeom>
          <a:noFill/>
          <a:ln cap="flat" cmpd="sng" w="9525">
            <a:solidFill>
              <a:schemeClr val="dk2"/>
            </a:solidFill>
            <a:prstDash val="solid"/>
            <a:round/>
            <a:headEnd len="med" w="med" type="none"/>
            <a:tailEnd len="med" w="med" type="none"/>
          </a:ln>
        </p:spPr>
      </p:cxnSp>
      <p:cxnSp>
        <p:nvCxnSpPr>
          <p:cNvPr id="584" name="Google Shape;584;p37"/>
          <p:cNvCxnSpPr>
            <a:stCxn id="578" idx="3"/>
            <a:endCxn id="581" idx="1"/>
          </p:cNvCxnSpPr>
          <p:nvPr/>
        </p:nvCxnSpPr>
        <p:spPr>
          <a:xfrm>
            <a:off x="8631250" y="7245575"/>
            <a:ext cx="1468200" cy="6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id="585" name="Google Shape;585;p37"/>
          <p:cNvPicPr preferRelativeResize="0"/>
          <p:nvPr/>
        </p:nvPicPr>
        <p:blipFill>
          <a:blip r:embed="rId9">
            <a:alphaModFix/>
          </a:blip>
          <a:stretch>
            <a:fillRect/>
          </a:stretch>
        </p:blipFill>
        <p:spPr>
          <a:xfrm>
            <a:off x="6435988" y="8892925"/>
            <a:ext cx="4067175" cy="228600"/>
          </a:xfrm>
          <a:prstGeom prst="rect">
            <a:avLst/>
          </a:prstGeom>
          <a:noFill/>
          <a:ln>
            <a:noFill/>
          </a:ln>
        </p:spPr>
      </p:pic>
      <p:cxnSp>
        <p:nvCxnSpPr>
          <p:cNvPr id="586" name="Google Shape;586;p37"/>
          <p:cNvCxnSpPr>
            <a:stCxn id="579" idx="3"/>
            <a:endCxn id="585" idx="1"/>
          </p:cNvCxnSpPr>
          <p:nvPr/>
        </p:nvCxnSpPr>
        <p:spPr>
          <a:xfrm>
            <a:off x="4391263" y="8253925"/>
            <a:ext cx="2044800" cy="7533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587" name="Google Shape;587;p37"/>
          <p:cNvSpPr txBox="1"/>
          <p:nvPr/>
        </p:nvSpPr>
        <p:spPr>
          <a:xfrm>
            <a:off x="7055363" y="8090050"/>
            <a:ext cx="2947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If we strip the symbols</a:t>
            </a:r>
            <a:endParaRPr sz="1800">
              <a:solidFill>
                <a:srgbClr val="001A53"/>
              </a:solidFill>
              <a:latin typeface="Nunito Sans"/>
              <a:ea typeface="Nunito Sans"/>
              <a:cs typeface="Nunito Sans"/>
              <a:sym typeface="Nunito Sans"/>
            </a:endParaRPr>
          </a:p>
        </p:txBody>
      </p:sp>
      <p:cxnSp>
        <p:nvCxnSpPr>
          <p:cNvPr id="588" name="Google Shape;588;p37"/>
          <p:cNvCxnSpPr>
            <a:stCxn id="585" idx="0"/>
            <a:endCxn id="587" idx="2"/>
          </p:cNvCxnSpPr>
          <p:nvPr/>
        </p:nvCxnSpPr>
        <p:spPr>
          <a:xfrm rot="-5400000">
            <a:off x="8328725" y="8692675"/>
            <a:ext cx="341100" cy="59400"/>
          </a:xfrm>
          <a:prstGeom prst="curvedConnector3">
            <a:avLst>
              <a:gd fmla="val 50011"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2" name="Shape 592"/>
        <p:cNvGrpSpPr/>
        <p:nvPr/>
      </p:nvGrpSpPr>
      <p:grpSpPr>
        <a:xfrm>
          <a:off x="0" y="0"/>
          <a:ext cx="0" cy="0"/>
          <a:chOff x="0" y="0"/>
          <a:chExt cx="0" cy="0"/>
        </a:xfrm>
      </p:grpSpPr>
      <p:pic>
        <p:nvPicPr>
          <p:cNvPr id="593" name="Google Shape;593;p38"/>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594" name="Google Shape;594;p38"/>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Putting it all together - viewing in binja </a:t>
            </a:r>
            <a:endParaRPr b="1" sz="3400">
              <a:solidFill>
                <a:srgbClr val="001A53"/>
              </a:solidFill>
              <a:latin typeface="Nunito Sans"/>
              <a:ea typeface="Nunito Sans"/>
              <a:cs typeface="Nunito Sans"/>
              <a:sym typeface="Nunito Sans"/>
            </a:endParaRPr>
          </a:p>
        </p:txBody>
      </p:sp>
      <p:sp>
        <p:nvSpPr>
          <p:cNvPr id="595" name="Google Shape;595;p38"/>
          <p:cNvSpPr txBox="1"/>
          <p:nvPr/>
        </p:nvSpPr>
        <p:spPr>
          <a:xfrm>
            <a:off x="305050" y="1120600"/>
            <a:ext cx="979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compiled without stripping to see what we’ve created. Some renaming of symbols done.</a:t>
            </a:r>
            <a:endParaRPr sz="1800">
              <a:solidFill>
                <a:srgbClr val="001A53"/>
              </a:solidFill>
              <a:latin typeface="Nunito Sans"/>
              <a:ea typeface="Nunito Sans"/>
              <a:cs typeface="Nunito Sans"/>
              <a:sym typeface="Nunito Sans"/>
            </a:endParaRPr>
          </a:p>
        </p:txBody>
      </p:sp>
      <p:pic>
        <p:nvPicPr>
          <p:cNvPr id="596" name="Google Shape;596;p38"/>
          <p:cNvPicPr preferRelativeResize="0"/>
          <p:nvPr/>
        </p:nvPicPr>
        <p:blipFill>
          <a:blip r:embed="rId4">
            <a:alphaModFix/>
          </a:blip>
          <a:stretch>
            <a:fillRect/>
          </a:stretch>
        </p:blipFill>
        <p:spPr>
          <a:xfrm>
            <a:off x="11941050" y="1449013"/>
            <a:ext cx="5276850" cy="1123950"/>
          </a:xfrm>
          <a:prstGeom prst="rect">
            <a:avLst/>
          </a:prstGeom>
          <a:noFill/>
          <a:ln>
            <a:noFill/>
          </a:ln>
        </p:spPr>
      </p:pic>
      <p:sp>
        <p:nvSpPr>
          <p:cNvPr id="597" name="Google Shape;597;p38"/>
          <p:cNvSpPr txBox="1"/>
          <p:nvPr/>
        </p:nvSpPr>
        <p:spPr>
          <a:xfrm>
            <a:off x="7005963" y="1844813"/>
            <a:ext cx="3281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could have put main() in the `when isMainModule` to avoid calling the main function from `_start()`</a:t>
            </a:r>
            <a:endParaRPr sz="1800">
              <a:solidFill>
                <a:srgbClr val="001A53"/>
              </a:solidFill>
              <a:latin typeface="Nunito Sans"/>
              <a:ea typeface="Nunito Sans"/>
              <a:cs typeface="Nunito Sans"/>
              <a:sym typeface="Nunito Sans"/>
            </a:endParaRPr>
          </a:p>
        </p:txBody>
      </p:sp>
      <p:cxnSp>
        <p:nvCxnSpPr>
          <p:cNvPr id="598" name="Google Shape;598;p38"/>
          <p:cNvCxnSpPr>
            <a:stCxn id="599" idx="3"/>
            <a:endCxn id="597" idx="1"/>
          </p:cNvCxnSpPr>
          <p:nvPr/>
        </p:nvCxnSpPr>
        <p:spPr>
          <a:xfrm flipH="1" rot="10800000">
            <a:off x="5628375" y="2491350"/>
            <a:ext cx="1377600" cy="579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600" name="Google Shape;600;p38"/>
          <p:cNvCxnSpPr>
            <a:stCxn id="597" idx="3"/>
            <a:endCxn id="596" idx="1"/>
          </p:cNvCxnSpPr>
          <p:nvPr/>
        </p:nvCxnSpPr>
        <p:spPr>
          <a:xfrm flipH="1" rot="10800000">
            <a:off x="10287663" y="2011013"/>
            <a:ext cx="1653300" cy="480300"/>
          </a:xfrm>
          <a:prstGeom prst="curvedConnector3">
            <a:avLst>
              <a:gd fmla="val 50003" name="adj1"/>
            </a:avLst>
          </a:prstGeom>
          <a:noFill/>
          <a:ln cap="flat" cmpd="sng" w="9525">
            <a:solidFill>
              <a:schemeClr val="dk2"/>
            </a:solidFill>
            <a:prstDash val="solid"/>
            <a:round/>
            <a:headEnd len="med" w="med" type="none"/>
            <a:tailEnd len="med" w="med" type="none"/>
          </a:ln>
        </p:spPr>
      </p:cxnSp>
      <p:cxnSp>
        <p:nvCxnSpPr>
          <p:cNvPr id="601" name="Google Shape;601;p38"/>
          <p:cNvCxnSpPr>
            <a:stCxn id="596" idx="2"/>
            <a:endCxn id="602" idx="0"/>
          </p:cNvCxnSpPr>
          <p:nvPr/>
        </p:nvCxnSpPr>
        <p:spPr>
          <a:xfrm rot="5400000">
            <a:off x="14103375" y="2737663"/>
            <a:ext cx="640800" cy="311400"/>
          </a:xfrm>
          <a:prstGeom prst="curvedConnector3">
            <a:avLst>
              <a:gd fmla="val 49997" name="adj1"/>
            </a:avLst>
          </a:prstGeom>
          <a:noFill/>
          <a:ln cap="flat" cmpd="sng" w="9525">
            <a:solidFill>
              <a:schemeClr val="dk2"/>
            </a:solidFill>
            <a:prstDash val="solid"/>
            <a:round/>
            <a:headEnd len="med" w="med" type="none"/>
            <a:tailEnd len="med" w="med" type="none"/>
          </a:ln>
        </p:spPr>
      </p:cxnSp>
      <p:sp>
        <p:nvSpPr>
          <p:cNvPr id="603" name="Google Shape;603;p38"/>
          <p:cNvSpPr txBox="1"/>
          <p:nvPr/>
        </p:nvSpPr>
        <p:spPr>
          <a:xfrm>
            <a:off x="4107963" y="5745313"/>
            <a:ext cx="3281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p:txBody>
      </p:sp>
      <p:pic>
        <p:nvPicPr>
          <p:cNvPr id="599" name="Google Shape;599;p38"/>
          <p:cNvPicPr preferRelativeResize="0"/>
          <p:nvPr/>
        </p:nvPicPr>
        <p:blipFill>
          <a:blip r:embed="rId5">
            <a:alphaModFix/>
          </a:blip>
          <a:stretch>
            <a:fillRect/>
          </a:stretch>
        </p:blipFill>
        <p:spPr>
          <a:xfrm>
            <a:off x="408675" y="1704413"/>
            <a:ext cx="5219700" cy="2733675"/>
          </a:xfrm>
          <a:prstGeom prst="rect">
            <a:avLst/>
          </a:prstGeom>
          <a:noFill/>
          <a:ln>
            <a:noFill/>
          </a:ln>
        </p:spPr>
      </p:pic>
      <p:pic>
        <p:nvPicPr>
          <p:cNvPr id="602" name="Google Shape;602;p38"/>
          <p:cNvPicPr preferRelativeResize="0"/>
          <p:nvPr/>
        </p:nvPicPr>
        <p:blipFill>
          <a:blip r:embed="rId6">
            <a:alphaModFix/>
          </a:blip>
          <a:stretch>
            <a:fillRect/>
          </a:stretch>
        </p:blipFill>
        <p:spPr>
          <a:xfrm>
            <a:off x="10618750" y="3213725"/>
            <a:ext cx="7298825" cy="6795499"/>
          </a:xfrm>
          <a:prstGeom prst="rect">
            <a:avLst/>
          </a:prstGeom>
          <a:noFill/>
          <a:ln>
            <a:noFill/>
          </a:ln>
        </p:spPr>
      </p:pic>
      <p:pic>
        <p:nvPicPr>
          <p:cNvPr id="604" name="Google Shape;604;p38"/>
          <p:cNvPicPr preferRelativeResize="0"/>
          <p:nvPr/>
        </p:nvPicPr>
        <p:blipFill>
          <a:blip r:embed="rId7">
            <a:alphaModFix/>
          </a:blip>
          <a:stretch>
            <a:fillRect/>
          </a:stretch>
        </p:blipFill>
        <p:spPr>
          <a:xfrm>
            <a:off x="746960" y="7198200"/>
            <a:ext cx="8910586" cy="2733675"/>
          </a:xfrm>
          <a:prstGeom prst="rect">
            <a:avLst/>
          </a:prstGeom>
          <a:noFill/>
          <a:ln>
            <a:noFill/>
          </a:ln>
        </p:spPr>
      </p:pic>
      <p:cxnSp>
        <p:nvCxnSpPr>
          <p:cNvPr id="605" name="Google Shape;605;p38"/>
          <p:cNvCxnSpPr>
            <a:stCxn id="602" idx="1"/>
            <a:endCxn id="604" idx="3"/>
          </p:cNvCxnSpPr>
          <p:nvPr/>
        </p:nvCxnSpPr>
        <p:spPr>
          <a:xfrm flipH="1">
            <a:off x="9657550" y="6611475"/>
            <a:ext cx="961200" cy="1953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606" name="Google Shape;606;p38"/>
          <p:cNvSpPr txBox="1"/>
          <p:nvPr/>
        </p:nvSpPr>
        <p:spPr>
          <a:xfrm>
            <a:off x="6375838" y="6149763"/>
            <a:ext cx="3281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Strings stored in .rdata</a:t>
            </a:r>
            <a:endParaRPr sz="1800">
              <a:solidFill>
                <a:srgbClr val="001A53"/>
              </a:solidFill>
              <a:latin typeface="Nunito Sans"/>
              <a:ea typeface="Nunito Sans"/>
              <a:cs typeface="Nunito Sans"/>
              <a:sym typeface="Nunito Sans"/>
            </a:endParaRPr>
          </a:p>
        </p:txBody>
      </p:sp>
      <p:cxnSp>
        <p:nvCxnSpPr>
          <p:cNvPr id="607" name="Google Shape;607;p38"/>
          <p:cNvCxnSpPr>
            <a:stCxn id="604" idx="0"/>
            <a:endCxn id="606" idx="1"/>
          </p:cNvCxnSpPr>
          <p:nvPr/>
        </p:nvCxnSpPr>
        <p:spPr>
          <a:xfrm rot="-5400000">
            <a:off x="5380303" y="6202650"/>
            <a:ext cx="817500" cy="11736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11" name="Shape 611"/>
        <p:cNvGrpSpPr/>
        <p:nvPr/>
      </p:nvGrpSpPr>
      <p:grpSpPr>
        <a:xfrm>
          <a:off x="0" y="0"/>
          <a:ext cx="0" cy="0"/>
          <a:chOff x="0" y="0"/>
          <a:chExt cx="0" cy="0"/>
        </a:xfrm>
      </p:grpSpPr>
      <p:pic>
        <p:nvPicPr>
          <p:cNvPr id="612" name="Google Shape;612;p39"/>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613" name="Google Shape;613;p39"/>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Putting it all together - executing</a:t>
            </a:r>
            <a:endParaRPr b="1" sz="3400">
              <a:solidFill>
                <a:srgbClr val="001A53"/>
              </a:solidFill>
              <a:latin typeface="Nunito Sans"/>
              <a:ea typeface="Nunito Sans"/>
              <a:cs typeface="Nunito Sans"/>
              <a:sym typeface="Nunito Sans"/>
            </a:endParaRPr>
          </a:p>
        </p:txBody>
      </p:sp>
      <p:sp>
        <p:nvSpPr>
          <p:cNvPr id="614" name="Google Shape;614;p39"/>
          <p:cNvSpPr txBox="1"/>
          <p:nvPr/>
        </p:nvSpPr>
        <p:spPr>
          <a:xfrm>
            <a:off x="4107963" y="5745313"/>
            <a:ext cx="3281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p:txBody>
      </p:sp>
      <p:sp>
        <p:nvSpPr>
          <p:cNvPr id="615" name="Google Shape;615;p39"/>
          <p:cNvSpPr txBox="1"/>
          <p:nvPr/>
        </p:nvSpPr>
        <p:spPr>
          <a:xfrm>
            <a:off x="305050" y="1120600"/>
            <a:ext cx="979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Compiled with the program stripped gets the file down to 3kb.</a:t>
            </a:r>
            <a:endParaRPr sz="1800">
              <a:solidFill>
                <a:srgbClr val="001A53"/>
              </a:solidFill>
              <a:latin typeface="Nunito Sans"/>
              <a:ea typeface="Nunito Sans"/>
              <a:cs typeface="Nunito Sans"/>
              <a:sym typeface="Nunito Sans"/>
            </a:endParaRPr>
          </a:p>
        </p:txBody>
      </p:sp>
      <p:pic>
        <p:nvPicPr>
          <p:cNvPr id="616" name="Google Shape;616;p39"/>
          <p:cNvPicPr preferRelativeResize="0"/>
          <p:nvPr/>
        </p:nvPicPr>
        <p:blipFill>
          <a:blip r:embed="rId4">
            <a:alphaModFix/>
          </a:blip>
          <a:stretch>
            <a:fillRect/>
          </a:stretch>
        </p:blipFill>
        <p:spPr>
          <a:xfrm>
            <a:off x="305050" y="1784325"/>
            <a:ext cx="4095750" cy="1295400"/>
          </a:xfrm>
          <a:prstGeom prst="rect">
            <a:avLst/>
          </a:prstGeom>
          <a:noFill/>
          <a:ln>
            <a:noFill/>
          </a:ln>
        </p:spPr>
      </p:pic>
      <p:pic>
        <p:nvPicPr>
          <p:cNvPr id="617" name="Google Shape;617;p39"/>
          <p:cNvPicPr preferRelativeResize="0"/>
          <p:nvPr/>
        </p:nvPicPr>
        <p:blipFill>
          <a:blip r:embed="rId5">
            <a:alphaModFix/>
          </a:blip>
          <a:stretch>
            <a:fillRect/>
          </a:stretch>
        </p:blipFill>
        <p:spPr>
          <a:xfrm>
            <a:off x="11259263" y="965675"/>
            <a:ext cx="2200275" cy="771525"/>
          </a:xfrm>
          <a:prstGeom prst="rect">
            <a:avLst/>
          </a:prstGeom>
          <a:noFill/>
          <a:ln>
            <a:noFill/>
          </a:ln>
        </p:spPr>
      </p:pic>
      <p:sp>
        <p:nvSpPr>
          <p:cNvPr id="618" name="Google Shape;618;p39"/>
          <p:cNvSpPr txBox="1"/>
          <p:nvPr/>
        </p:nvSpPr>
        <p:spPr>
          <a:xfrm>
            <a:off x="8812400" y="1120600"/>
            <a:ext cx="1877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Setup a listener</a:t>
            </a:r>
            <a:endParaRPr sz="1800">
              <a:solidFill>
                <a:srgbClr val="001A53"/>
              </a:solidFill>
              <a:latin typeface="Nunito Sans"/>
              <a:ea typeface="Nunito Sans"/>
              <a:cs typeface="Nunito Sans"/>
              <a:sym typeface="Nunito Sans"/>
            </a:endParaRPr>
          </a:p>
        </p:txBody>
      </p:sp>
      <p:cxnSp>
        <p:nvCxnSpPr>
          <p:cNvPr id="619" name="Google Shape;619;p39"/>
          <p:cNvCxnSpPr>
            <a:stCxn id="615" idx="1"/>
            <a:endCxn id="616" idx="1"/>
          </p:cNvCxnSpPr>
          <p:nvPr/>
        </p:nvCxnSpPr>
        <p:spPr>
          <a:xfrm>
            <a:off x="305050" y="1351450"/>
            <a:ext cx="600" cy="1080600"/>
          </a:xfrm>
          <a:prstGeom prst="curvedConnector3">
            <a:avLst>
              <a:gd fmla="val -22754167" name="adj1"/>
            </a:avLst>
          </a:prstGeom>
          <a:noFill/>
          <a:ln cap="flat" cmpd="sng" w="9525">
            <a:solidFill>
              <a:schemeClr val="dk2"/>
            </a:solidFill>
            <a:prstDash val="solid"/>
            <a:round/>
            <a:headEnd len="med" w="med" type="none"/>
            <a:tailEnd len="med" w="med" type="none"/>
          </a:ln>
        </p:spPr>
      </p:cxnSp>
      <p:cxnSp>
        <p:nvCxnSpPr>
          <p:cNvPr id="620" name="Google Shape;620;p39"/>
          <p:cNvCxnSpPr>
            <a:stCxn id="618" idx="3"/>
            <a:endCxn id="617" idx="1"/>
          </p:cNvCxnSpPr>
          <p:nvPr/>
        </p:nvCxnSpPr>
        <p:spPr>
          <a:xfrm>
            <a:off x="10689500" y="1351450"/>
            <a:ext cx="569700" cy="600"/>
          </a:xfrm>
          <a:prstGeom prst="curvedConnector3">
            <a:avLst>
              <a:gd fmla="val 50005" name="adj1"/>
            </a:avLst>
          </a:prstGeom>
          <a:noFill/>
          <a:ln cap="flat" cmpd="sng" w="9525">
            <a:solidFill>
              <a:schemeClr val="dk2"/>
            </a:solidFill>
            <a:prstDash val="solid"/>
            <a:round/>
            <a:headEnd len="med" w="med" type="none"/>
            <a:tailEnd len="med" w="med" type="none"/>
          </a:ln>
        </p:spPr>
      </p:cxnSp>
      <p:pic>
        <p:nvPicPr>
          <p:cNvPr id="621" name="Google Shape;621;p39"/>
          <p:cNvPicPr preferRelativeResize="0"/>
          <p:nvPr/>
        </p:nvPicPr>
        <p:blipFill>
          <a:blip r:embed="rId6">
            <a:alphaModFix/>
          </a:blip>
          <a:stretch>
            <a:fillRect/>
          </a:stretch>
        </p:blipFill>
        <p:spPr>
          <a:xfrm>
            <a:off x="11259263" y="2232000"/>
            <a:ext cx="4467225" cy="400050"/>
          </a:xfrm>
          <a:prstGeom prst="rect">
            <a:avLst/>
          </a:prstGeom>
          <a:noFill/>
          <a:ln>
            <a:noFill/>
          </a:ln>
        </p:spPr>
      </p:pic>
      <p:sp>
        <p:nvSpPr>
          <p:cNvPr id="622" name="Google Shape;622;p39"/>
          <p:cNvSpPr txBox="1"/>
          <p:nvPr/>
        </p:nvSpPr>
        <p:spPr>
          <a:xfrm>
            <a:off x="8812400" y="2201163"/>
            <a:ext cx="1598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Run program</a:t>
            </a:r>
            <a:endParaRPr sz="1800">
              <a:solidFill>
                <a:srgbClr val="001A53"/>
              </a:solidFill>
              <a:latin typeface="Nunito Sans"/>
              <a:ea typeface="Nunito Sans"/>
              <a:cs typeface="Nunito Sans"/>
              <a:sym typeface="Nunito Sans"/>
            </a:endParaRPr>
          </a:p>
        </p:txBody>
      </p:sp>
      <p:cxnSp>
        <p:nvCxnSpPr>
          <p:cNvPr id="623" name="Google Shape;623;p39"/>
          <p:cNvCxnSpPr>
            <a:stCxn id="622" idx="3"/>
            <a:endCxn id="621" idx="1"/>
          </p:cNvCxnSpPr>
          <p:nvPr/>
        </p:nvCxnSpPr>
        <p:spPr>
          <a:xfrm>
            <a:off x="10411100" y="2432013"/>
            <a:ext cx="848100" cy="600"/>
          </a:xfrm>
          <a:prstGeom prst="curvedConnector3">
            <a:avLst>
              <a:gd fmla="val 50004" name="adj1"/>
            </a:avLst>
          </a:prstGeom>
          <a:noFill/>
          <a:ln cap="flat" cmpd="sng" w="9525">
            <a:solidFill>
              <a:schemeClr val="dk2"/>
            </a:solidFill>
            <a:prstDash val="solid"/>
            <a:round/>
            <a:headEnd len="med" w="med" type="none"/>
            <a:tailEnd len="med" w="med" type="none"/>
          </a:ln>
        </p:spPr>
      </p:cxnSp>
      <p:cxnSp>
        <p:nvCxnSpPr>
          <p:cNvPr id="624" name="Google Shape;624;p39"/>
          <p:cNvCxnSpPr>
            <a:stCxn id="617" idx="2"/>
            <a:endCxn id="621" idx="0"/>
          </p:cNvCxnSpPr>
          <p:nvPr/>
        </p:nvCxnSpPr>
        <p:spPr>
          <a:xfrm flipH="1" rot="-5400000">
            <a:off x="12678750" y="1417850"/>
            <a:ext cx="494700" cy="1133400"/>
          </a:xfrm>
          <a:prstGeom prst="curvedConnector3">
            <a:avLst>
              <a:gd fmla="val 50010" name="adj1"/>
            </a:avLst>
          </a:prstGeom>
          <a:noFill/>
          <a:ln cap="flat" cmpd="sng" w="9525">
            <a:solidFill>
              <a:schemeClr val="dk2"/>
            </a:solidFill>
            <a:prstDash val="solid"/>
            <a:round/>
            <a:headEnd len="med" w="med" type="none"/>
            <a:tailEnd len="med" w="med" type="none"/>
          </a:ln>
        </p:spPr>
      </p:cxnSp>
      <p:pic>
        <p:nvPicPr>
          <p:cNvPr id="625" name="Google Shape;625;p39"/>
          <p:cNvPicPr preferRelativeResize="0"/>
          <p:nvPr/>
        </p:nvPicPr>
        <p:blipFill>
          <a:blip r:embed="rId7">
            <a:alphaModFix/>
          </a:blip>
          <a:stretch>
            <a:fillRect/>
          </a:stretch>
        </p:blipFill>
        <p:spPr>
          <a:xfrm>
            <a:off x="11259263" y="3211688"/>
            <a:ext cx="5419725" cy="1533525"/>
          </a:xfrm>
          <a:prstGeom prst="rect">
            <a:avLst/>
          </a:prstGeom>
          <a:noFill/>
          <a:ln>
            <a:noFill/>
          </a:ln>
        </p:spPr>
      </p:pic>
      <p:sp>
        <p:nvSpPr>
          <p:cNvPr id="626" name="Google Shape;626;p39"/>
          <p:cNvSpPr txBox="1"/>
          <p:nvPr/>
        </p:nvSpPr>
        <p:spPr>
          <a:xfrm>
            <a:off x="8812400" y="3747600"/>
            <a:ext cx="136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Catch shell</a:t>
            </a:r>
            <a:endParaRPr sz="1800">
              <a:solidFill>
                <a:srgbClr val="001A53"/>
              </a:solidFill>
              <a:latin typeface="Nunito Sans"/>
              <a:ea typeface="Nunito Sans"/>
              <a:cs typeface="Nunito Sans"/>
              <a:sym typeface="Nunito Sans"/>
            </a:endParaRPr>
          </a:p>
        </p:txBody>
      </p:sp>
      <p:cxnSp>
        <p:nvCxnSpPr>
          <p:cNvPr id="627" name="Google Shape;627;p39"/>
          <p:cNvCxnSpPr>
            <a:stCxn id="625" idx="1"/>
            <a:endCxn id="626" idx="3"/>
          </p:cNvCxnSpPr>
          <p:nvPr/>
        </p:nvCxnSpPr>
        <p:spPr>
          <a:xfrm flipH="1">
            <a:off x="10178963" y="3978450"/>
            <a:ext cx="1080300" cy="600"/>
          </a:xfrm>
          <a:prstGeom prst="curvedConnector3">
            <a:avLst>
              <a:gd fmla="val 50003" name="adj1"/>
            </a:avLst>
          </a:prstGeom>
          <a:noFill/>
          <a:ln cap="flat" cmpd="sng" w="9525">
            <a:solidFill>
              <a:schemeClr val="dk2"/>
            </a:solidFill>
            <a:prstDash val="solid"/>
            <a:round/>
            <a:headEnd len="med" w="med" type="none"/>
            <a:tailEnd len="med" w="med" type="none"/>
          </a:ln>
        </p:spPr>
      </p:cxnSp>
      <p:cxnSp>
        <p:nvCxnSpPr>
          <p:cNvPr id="628" name="Google Shape;628;p39"/>
          <p:cNvCxnSpPr>
            <a:stCxn id="621" idx="2"/>
            <a:endCxn id="625" idx="0"/>
          </p:cNvCxnSpPr>
          <p:nvPr/>
        </p:nvCxnSpPr>
        <p:spPr>
          <a:xfrm flipH="1" rot="-5400000">
            <a:off x="13441275" y="2683650"/>
            <a:ext cx="579600" cy="476400"/>
          </a:xfrm>
          <a:prstGeom prst="curvedConnector3">
            <a:avLst>
              <a:gd fmla="val 50003" name="adj1"/>
            </a:avLst>
          </a:prstGeom>
          <a:noFill/>
          <a:ln cap="flat" cmpd="sng" w="9525">
            <a:solidFill>
              <a:schemeClr val="dk2"/>
            </a:solidFill>
            <a:prstDash val="solid"/>
            <a:round/>
            <a:headEnd len="med" w="med" type="none"/>
            <a:tailEnd len="med" w="med" type="none"/>
          </a:ln>
        </p:spPr>
      </p:cxnSp>
      <p:pic>
        <p:nvPicPr>
          <p:cNvPr id="629" name="Google Shape;629;p39"/>
          <p:cNvPicPr preferRelativeResize="0"/>
          <p:nvPr/>
        </p:nvPicPr>
        <p:blipFill>
          <a:blip r:embed="rId8">
            <a:alphaModFix/>
          </a:blip>
          <a:stretch>
            <a:fillRect/>
          </a:stretch>
        </p:blipFill>
        <p:spPr>
          <a:xfrm>
            <a:off x="11259273" y="5324873"/>
            <a:ext cx="6563150" cy="4551199"/>
          </a:xfrm>
          <a:prstGeom prst="rect">
            <a:avLst/>
          </a:prstGeom>
          <a:noFill/>
          <a:ln>
            <a:noFill/>
          </a:ln>
        </p:spPr>
      </p:pic>
      <p:sp>
        <p:nvSpPr>
          <p:cNvPr id="630" name="Google Shape;630;p39"/>
          <p:cNvSpPr txBox="1"/>
          <p:nvPr/>
        </p:nvSpPr>
        <p:spPr>
          <a:xfrm>
            <a:off x="8395550" y="6468400"/>
            <a:ext cx="2200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Viewing in System Informer the cmd.exe process is running</a:t>
            </a:r>
            <a:endParaRPr sz="1800">
              <a:solidFill>
                <a:srgbClr val="001A53"/>
              </a:solidFill>
              <a:latin typeface="Nunito Sans"/>
              <a:ea typeface="Nunito Sans"/>
              <a:cs typeface="Nunito Sans"/>
              <a:sym typeface="Nunito Sans"/>
            </a:endParaRPr>
          </a:p>
        </p:txBody>
      </p:sp>
      <p:cxnSp>
        <p:nvCxnSpPr>
          <p:cNvPr id="631" name="Google Shape;631;p39"/>
          <p:cNvCxnSpPr>
            <a:stCxn id="630" idx="3"/>
            <a:endCxn id="629" idx="1"/>
          </p:cNvCxnSpPr>
          <p:nvPr/>
        </p:nvCxnSpPr>
        <p:spPr>
          <a:xfrm>
            <a:off x="10595750" y="7114900"/>
            <a:ext cx="663600" cy="485700"/>
          </a:xfrm>
          <a:prstGeom prst="curvedConnector3">
            <a:avLst>
              <a:gd fmla="val 49994" name="adj1"/>
            </a:avLst>
          </a:prstGeom>
          <a:noFill/>
          <a:ln cap="flat" cmpd="sng" w="9525">
            <a:solidFill>
              <a:schemeClr val="dk2"/>
            </a:solidFill>
            <a:prstDash val="solid"/>
            <a:round/>
            <a:headEnd len="med" w="med" type="none"/>
            <a:tailEnd len="med" w="med" type="none"/>
          </a:ln>
        </p:spPr>
      </p:cxnSp>
      <p:cxnSp>
        <p:nvCxnSpPr>
          <p:cNvPr id="632" name="Google Shape;632;p39"/>
          <p:cNvCxnSpPr>
            <a:stCxn id="625" idx="2"/>
            <a:endCxn id="629" idx="0"/>
          </p:cNvCxnSpPr>
          <p:nvPr/>
        </p:nvCxnSpPr>
        <p:spPr>
          <a:xfrm flipH="1" rot="-5400000">
            <a:off x="13965225" y="4749113"/>
            <a:ext cx="579600" cy="571800"/>
          </a:xfrm>
          <a:prstGeom prst="curvedConnector3">
            <a:avLst>
              <a:gd fmla="val 50005" name="adj1"/>
            </a:avLst>
          </a:prstGeom>
          <a:noFill/>
          <a:ln cap="flat" cmpd="sng" w="9525">
            <a:solidFill>
              <a:schemeClr val="dk2"/>
            </a:solidFill>
            <a:prstDash val="solid"/>
            <a:round/>
            <a:headEnd len="med" w="med" type="none"/>
            <a:tailEnd len="med" w="med" type="none"/>
          </a:ln>
        </p:spPr>
      </p:cxnSp>
      <p:pic>
        <p:nvPicPr>
          <p:cNvPr id="633" name="Google Shape;633;p39"/>
          <p:cNvPicPr preferRelativeResize="0"/>
          <p:nvPr/>
        </p:nvPicPr>
        <p:blipFill>
          <a:blip r:embed="rId9">
            <a:alphaModFix/>
          </a:blip>
          <a:stretch>
            <a:fillRect/>
          </a:stretch>
        </p:blipFill>
        <p:spPr>
          <a:xfrm>
            <a:off x="305947" y="6692975"/>
            <a:ext cx="7203145" cy="1533525"/>
          </a:xfrm>
          <a:prstGeom prst="rect">
            <a:avLst/>
          </a:prstGeom>
          <a:noFill/>
          <a:ln>
            <a:noFill/>
          </a:ln>
        </p:spPr>
      </p:pic>
      <p:pic>
        <p:nvPicPr>
          <p:cNvPr id="634" name="Google Shape;634;p39"/>
          <p:cNvPicPr preferRelativeResize="0"/>
          <p:nvPr/>
        </p:nvPicPr>
        <p:blipFill>
          <a:blip r:embed="rId10">
            <a:alphaModFix/>
          </a:blip>
          <a:stretch>
            <a:fillRect/>
          </a:stretch>
        </p:blipFill>
        <p:spPr>
          <a:xfrm>
            <a:off x="305950" y="3668666"/>
            <a:ext cx="7203151" cy="1590709"/>
          </a:xfrm>
          <a:prstGeom prst="rect">
            <a:avLst/>
          </a:prstGeom>
          <a:noFill/>
          <a:ln>
            <a:noFill/>
          </a:ln>
        </p:spPr>
      </p:pic>
      <p:cxnSp>
        <p:nvCxnSpPr>
          <p:cNvPr id="635" name="Google Shape;635;p39"/>
          <p:cNvCxnSpPr>
            <a:stCxn id="616" idx="2"/>
            <a:endCxn id="634" idx="0"/>
          </p:cNvCxnSpPr>
          <p:nvPr/>
        </p:nvCxnSpPr>
        <p:spPr>
          <a:xfrm flipH="1" rot="-5400000">
            <a:off x="2835775" y="2596875"/>
            <a:ext cx="588900" cy="1554600"/>
          </a:xfrm>
          <a:prstGeom prst="curvedConnector3">
            <a:avLst>
              <a:gd fmla="val 50004" name="adj1"/>
            </a:avLst>
          </a:prstGeom>
          <a:noFill/>
          <a:ln cap="flat" cmpd="sng" w="9525">
            <a:solidFill>
              <a:schemeClr val="dk2"/>
            </a:solidFill>
            <a:prstDash val="solid"/>
            <a:round/>
            <a:headEnd len="med" w="med" type="none"/>
            <a:tailEnd len="med" w="med" type="none"/>
          </a:ln>
        </p:spPr>
      </p:cxnSp>
      <p:sp>
        <p:nvSpPr>
          <p:cNvPr id="636" name="Google Shape;636;p39"/>
          <p:cNvSpPr txBox="1"/>
          <p:nvPr/>
        </p:nvSpPr>
        <p:spPr>
          <a:xfrm>
            <a:off x="305950" y="5745313"/>
            <a:ext cx="5185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Compared to the originally written reverse shell</a:t>
            </a:r>
            <a:endParaRPr sz="1800">
              <a:solidFill>
                <a:srgbClr val="001A53"/>
              </a:solidFill>
              <a:latin typeface="Nunito Sans"/>
              <a:ea typeface="Nunito Sans"/>
              <a:cs typeface="Nunito Sans"/>
              <a:sym typeface="Nunito Sans"/>
            </a:endParaRPr>
          </a:p>
        </p:txBody>
      </p:sp>
      <p:cxnSp>
        <p:nvCxnSpPr>
          <p:cNvPr id="637" name="Google Shape;637;p39"/>
          <p:cNvCxnSpPr>
            <a:stCxn id="634" idx="2"/>
            <a:endCxn id="636" idx="0"/>
          </p:cNvCxnSpPr>
          <p:nvPr/>
        </p:nvCxnSpPr>
        <p:spPr>
          <a:xfrm rot="5400000">
            <a:off x="3160226" y="4998075"/>
            <a:ext cx="486000" cy="1008600"/>
          </a:xfrm>
          <a:prstGeom prst="curvedConnector3">
            <a:avLst>
              <a:gd fmla="val 49994" name="adj1"/>
            </a:avLst>
          </a:prstGeom>
          <a:noFill/>
          <a:ln cap="flat" cmpd="sng" w="9525">
            <a:solidFill>
              <a:schemeClr val="dk2"/>
            </a:solidFill>
            <a:prstDash val="solid"/>
            <a:round/>
            <a:headEnd len="med" w="med" type="none"/>
            <a:tailEnd len="med" w="med" type="none"/>
          </a:ln>
        </p:spPr>
      </p:cxnSp>
      <p:cxnSp>
        <p:nvCxnSpPr>
          <p:cNvPr id="638" name="Google Shape;638;p39"/>
          <p:cNvCxnSpPr>
            <a:stCxn id="636" idx="2"/>
            <a:endCxn id="633" idx="0"/>
          </p:cNvCxnSpPr>
          <p:nvPr/>
        </p:nvCxnSpPr>
        <p:spPr>
          <a:xfrm flipH="1" rot="-5400000">
            <a:off x="3160150" y="5945713"/>
            <a:ext cx="486000" cy="1008600"/>
          </a:xfrm>
          <a:prstGeom prst="curvedConnector3">
            <a:avLst>
              <a:gd fmla="val 49996" name="adj1"/>
            </a:avLst>
          </a:prstGeom>
          <a:noFill/>
          <a:ln cap="flat" cmpd="sng" w="9525">
            <a:solidFill>
              <a:schemeClr val="dk2"/>
            </a:solidFill>
            <a:prstDash val="solid"/>
            <a:round/>
            <a:headEnd len="med" w="med" type="none"/>
            <a:tailEnd len="med" w="med" type="none"/>
          </a:ln>
        </p:spPr>
      </p:cxnSp>
      <p:sp>
        <p:nvSpPr>
          <p:cNvPr id="639" name="Google Shape;639;p39"/>
          <p:cNvSpPr txBox="1"/>
          <p:nvPr/>
        </p:nvSpPr>
        <p:spPr>
          <a:xfrm>
            <a:off x="810250" y="9174088"/>
            <a:ext cx="5185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What can be done next: xor encode or encrypt strings used, anti-debugging, file bloating, etc..</a:t>
            </a:r>
            <a:endParaRPr sz="1800">
              <a:solidFill>
                <a:srgbClr val="001A53"/>
              </a:solidFill>
              <a:latin typeface="Nunito Sans"/>
              <a:ea typeface="Nunito Sans"/>
              <a:cs typeface="Nunito Sans"/>
              <a:sym typeface="Nuni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43" name="Shape 643"/>
        <p:cNvGrpSpPr/>
        <p:nvPr/>
      </p:nvGrpSpPr>
      <p:grpSpPr>
        <a:xfrm>
          <a:off x="0" y="0"/>
          <a:ext cx="0" cy="0"/>
          <a:chOff x="0" y="0"/>
          <a:chExt cx="0" cy="0"/>
        </a:xfrm>
      </p:grpSpPr>
      <p:pic>
        <p:nvPicPr>
          <p:cNvPr id="644" name="Google Shape;644;p40"/>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grpSp>
        <p:nvGrpSpPr>
          <p:cNvPr id="645" name="Google Shape;645;p40"/>
          <p:cNvGrpSpPr/>
          <p:nvPr/>
        </p:nvGrpSpPr>
        <p:grpSpPr>
          <a:xfrm>
            <a:off x="0" y="-144662"/>
            <a:ext cx="3085741" cy="10431728"/>
            <a:chOff x="0" y="-38100"/>
            <a:chExt cx="812700" cy="2747433"/>
          </a:xfrm>
        </p:grpSpPr>
        <p:sp>
          <p:nvSpPr>
            <p:cNvPr id="646" name="Google Shape;646;p40"/>
            <p:cNvSpPr/>
            <p:nvPr/>
          </p:nvSpPr>
          <p:spPr>
            <a:xfrm>
              <a:off x="0" y="0"/>
              <a:ext cx="128598" cy="2709333"/>
            </a:xfrm>
            <a:custGeom>
              <a:rect b="b" l="l" r="r" t="t"/>
              <a:pathLst>
                <a:path extrusionOk="0" h="2709333" w="128598">
                  <a:moveTo>
                    <a:pt x="0" y="0"/>
                  </a:moveTo>
                  <a:lnTo>
                    <a:pt x="128598" y="0"/>
                  </a:lnTo>
                  <a:lnTo>
                    <a:pt x="128598" y="2709333"/>
                  </a:lnTo>
                  <a:lnTo>
                    <a:pt x="0" y="2709333"/>
                  </a:lnTo>
                  <a:close/>
                </a:path>
              </a:pathLst>
            </a:custGeom>
            <a:solidFill>
              <a:srgbClr val="C1272D"/>
            </a:solidFill>
            <a:ln>
              <a:noFill/>
            </a:ln>
          </p:spPr>
        </p:sp>
        <p:sp>
          <p:nvSpPr>
            <p:cNvPr id="647" name="Google Shape;647;p4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48" name="Google Shape;648;p40"/>
          <p:cNvSpPr txBox="1"/>
          <p:nvPr/>
        </p:nvSpPr>
        <p:spPr>
          <a:xfrm>
            <a:off x="1199225" y="928125"/>
            <a:ext cx="139383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0"/>
              <a:buFont typeface="Arial"/>
              <a:buNone/>
            </a:pPr>
            <a:r>
              <a:rPr b="1" lang="en-US" sz="5100">
                <a:solidFill>
                  <a:srgbClr val="001A53"/>
                </a:solidFill>
                <a:latin typeface="Blinker"/>
                <a:ea typeface="Blinker"/>
                <a:cs typeface="Blinker"/>
                <a:sym typeface="Blinker"/>
              </a:rPr>
              <a:t>Extra</a:t>
            </a:r>
            <a:endParaRPr b="1" i="0" sz="5100" u="none" cap="none" strike="noStrike">
              <a:solidFill>
                <a:srgbClr val="001A53"/>
              </a:solidFill>
              <a:latin typeface="Blinker"/>
              <a:ea typeface="Blinker"/>
              <a:cs typeface="Blinker"/>
              <a:sym typeface="Blinker"/>
            </a:endParaRPr>
          </a:p>
        </p:txBody>
      </p:sp>
      <p:sp>
        <p:nvSpPr>
          <p:cNvPr id="649" name="Google Shape;649;p40"/>
          <p:cNvSpPr txBox="1"/>
          <p:nvPr/>
        </p:nvSpPr>
        <p:spPr>
          <a:xfrm>
            <a:off x="1199225" y="2192625"/>
            <a:ext cx="1026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B58225"/>
              </a:solidFill>
              <a:latin typeface="Blinker Light"/>
              <a:ea typeface="Blinker Light"/>
              <a:cs typeface="Blinker Light"/>
              <a:sym typeface="Blinker Light"/>
            </a:endParaRPr>
          </a:p>
        </p:txBody>
      </p:sp>
      <p:sp>
        <p:nvSpPr>
          <p:cNvPr id="650" name="Google Shape;650;p40"/>
          <p:cNvSpPr txBox="1"/>
          <p:nvPr/>
        </p:nvSpPr>
        <p:spPr>
          <a:xfrm>
            <a:off x="1199225" y="2192625"/>
            <a:ext cx="150495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2400">
                <a:solidFill>
                  <a:srgbClr val="001A53"/>
                </a:solidFill>
                <a:latin typeface="Nunito Sans"/>
                <a:ea typeface="Nunito Sans"/>
                <a:cs typeface="Nunito Sans"/>
                <a:sym typeface="Nunito Sans"/>
              </a:rPr>
              <a:t>Debugging is hard since we don’t have access to the c runtime (can’t write to stdout.)</a:t>
            </a:r>
            <a:endParaRPr sz="24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3000"/>
              <a:buFont typeface="Arial"/>
              <a:buNone/>
            </a:pPr>
            <a:r>
              <a:rPr lang="en-US" sz="2400">
                <a:solidFill>
                  <a:srgbClr val="001A53"/>
                </a:solidFill>
                <a:latin typeface="Nunito Sans"/>
                <a:ea typeface="Nunito Sans"/>
                <a:cs typeface="Nunito Sans"/>
                <a:sym typeface="Nunito Sans"/>
              </a:rPr>
              <a:t>We can resolve the CFile pointer ourselves:</a:t>
            </a:r>
            <a:endParaRPr sz="24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3000"/>
              <a:buFont typeface="Arial"/>
              <a:buNone/>
            </a:pPr>
            <a:r>
              <a:t/>
            </a:r>
            <a:endParaRPr sz="24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3000"/>
              <a:buFont typeface="Arial"/>
              <a:buNone/>
            </a:pPr>
            <a:r>
              <a:rPr lang="en-US" sz="2400">
                <a:solidFill>
                  <a:srgbClr val="001A53"/>
                </a:solidFill>
                <a:latin typeface="Nunito Sans"/>
                <a:ea typeface="Nunito Sans"/>
                <a:cs typeface="Nunito Sans"/>
                <a:sym typeface="Nunito Sans"/>
              </a:rPr>
              <a:t>From crtio.nim:</a:t>
            </a:r>
            <a:endParaRPr sz="2400">
              <a:solidFill>
                <a:srgbClr val="001A53"/>
              </a:solidFill>
              <a:latin typeface="Nunito Sans"/>
              <a:ea typeface="Nunito Sans"/>
              <a:cs typeface="Nunito Sans"/>
              <a:sym typeface="Nunito Sans"/>
            </a:endParaRPr>
          </a:p>
        </p:txBody>
      </p:sp>
      <p:pic>
        <p:nvPicPr>
          <p:cNvPr id="651" name="Google Shape;651;p40"/>
          <p:cNvPicPr preferRelativeResize="0"/>
          <p:nvPr/>
        </p:nvPicPr>
        <p:blipFill>
          <a:blip r:embed="rId4">
            <a:alphaModFix/>
          </a:blip>
          <a:stretch>
            <a:fillRect/>
          </a:stretch>
        </p:blipFill>
        <p:spPr>
          <a:xfrm>
            <a:off x="1199213" y="4680688"/>
            <a:ext cx="4314825" cy="781050"/>
          </a:xfrm>
          <a:prstGeom prst="rect">
            <a:avLst/>
          </a:prstGeom>
          <a:noFill/>
          <a:ln>
            <a:noFill/>
          </a:ln>
        </p:spPr>
      </p:pic>
      <p:pic>
        <p:nvPicPr>
          <p:cNvPr id="652" name="Google Shape;652;p40"/>
          <p:cNvPicPr preferRelativeResize="0"/>
          <p:nvPr/>
        </p:nvPicPr>
        <p:blipFill>
          <a:blip r:embed="rId5">
            <a:alphaModFix/>
          </a:blip>
          <a:stretch>
            <a:fillRect/>
          </a:stretch>
        </p:blipFill>
        <p:spPr>
          <a:xfrm>
            <a:off x="6262850" y="4590200"/>
            <a:ext cx="3448050" cy="962025"/>
          </a:xfrm>
          <a:prstGeom prst="rect">
            <a:avLst/>
          </a:prstGeom>
          <a:noFill/>
          <a:ln>
            <a:noFill/>
          </a:ln>
        </p:spPr>
      </p:pic>
      <p:sp>
        <p:nvSpPr>
          <p:cNvPr id="653" name="Google Shape;653;p40"/>
          <p:cNvSpPr txBox="1"/>
          <p:nvPr/>
        </p:nvSpPr>
        <p:spPr>
          <a:xfrm>
            <a:off x="1290288" y="3940800"/>
            <a:ext cx="3281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Debug printing</a:t>
            </a:r>
            <a:endParaRPr sz="1800">
              <a:solidFill>
                <a:srgbClr val="001A53"/>
              </a:solidFill>
              <a:latin typeface="Nunito Sans"/>
              <a:ea typeface="Nunito Sans"/>
              <a:cs typeface="Nunito Sans"/>
              <a:sym typeface="Nunito Sans"/>
            </a:endParaRPr>
          </a:p>
        </p:txBody>
      </p:sp>
      <p:cxnSp>
        <p:nvCxnSpPr>
          <p:cNvPr id="654" name="Google Shape;654;p40"/>
          <p:cNvCxnSpPr>
            <a:stCxn id="653" idx="1"/>
            <a:endCxn id="651" idx="1"/>
          </p:cNvCxnSpPr>
          <p:nvPr/>
        </p:nvCxnSpPr>
        <p:spPr>
          <a:xfrm flipH="1">
            <a:off x="1199088" y="4171650"/>
            <a:ext cx="91200" cy="899700"/>
          </a:xfrm>
          <a:prstGeom prst="curvedConnector3">
            <a:avLst>
              <a:gd fmla="val 360965" name="adj1"/>
            </a:avLst>
          </a:prstGeom>
          <a:noFill/>
          <a:ln cap="flat" cmpd="sng" w="9525">
            <a:solidFill>
              <a:schemeClr val="dk2"/>
            </a:solidFill>
            <a:prstDash val="solid"/>
            <a:round/>
            <a:headEnd len="med" w="med" type="none"/>
            <a:tailEnd len="med" w="med" type="none"/>
          </a:ln>
        </p:spPr>
      </p:cxnSp>
      <p:cxnSp>
        <p:nvCxnSpPr>
          <p:cNvPr id="655" name="Google Shape;655;p40"/>
          <p:cNvCxnSpPr>
            <a:stCxn id="651" idx="3"/>
            <a:endCxn id="652" idx="1"/>
          </p:cNvCxnSpPr>
          <p:nvPr/>
        </p:nvCxnSpPr>
        <p:spPr>
          <a:xfrm>
            <a:off x="5514038" y="5071213"/>
            <a:ext cx="748800" cy="600"/>
          </a:xfrm>
          <a:prstGeom prst="curvedConnector3">
            <a:avLst>
              <a:gd fmla="val 50001" name="adj1"/>
            </a:avLst>
          </a:prstGeom>
          <a:noFill/>
          <a:ln cap="flat" cmpd="sng" w="9525">
            <a:solidFill>
              <a:schemeClr val="dk2"/>
            </a:solidFill>
            <a:prstDash val="solid"/>
            <a:round/>
            <a:headEnd len="med" w="med" type="none"/>
            <a:tailEnd len="med" w="med" type="none"/>
          </a:ln>
        </p:spPr>
      </p:cxnSp>
      <p:sp>
        <p:nvSpPr>
          <p:cNvPr id="656" name="Google Shape;656;p40"/>
          <p:cNvSpPr txBox="1"/>
          <p:nvPr/>
        </p:nvSpPr>
        <p:spPr>
          <a:xfrm>
            <a:off x="1199252" y="5928275"/>
            <a:ext cx="10269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We resolve imports from MSVCRT (msvcrt.dll)</a:t>
            </a:r>
            <a:endParaRPr sz="1800">
              <a:solidFill>
                <a:srgbClr val="001A53"/>
              </a:solidFill>
              <a:latin typeface="Nunito Sans"/>
              <a:ea typeface="Nunito Sans"/>
              <a:cs typeface="Nunito Sans"/>
              <a:sym typeface="Nunito Sans"/>
            </a:endParaRPr>
          </a:p>
        </p:txBody>
      </p:sp>
      <p:pic>
        <p:nvPicPr>
          <p:cNvPr id="657" name="Google Shape;657;p40"/>
          <p:cNvPicPr preferRelativeResize="0"/>
          <p:nvPr/>
        </p:nvPicPr>
        <p:blipFill>
          <a:blip r:embed="rId6">
            <a:alphaModFix/>
          </a:blip>
          <a:stretch>
            <a:fillRect/>
          </a:stretch>
        </p:blipFill>
        <p:spPr>
          <a:xfrm>
            <a:off x="1290300" y="6445575"/>
            <a:ext cx="6896100" cy="2228850"/>
          </a:xfrm>
          <a:prstGeom prst="rect">
            <a:avLst/>
          </a:prstGeom>
          <a:noFill/>
          <a:ln>
            <a:noFill/>
          </a:ln>
        </p:spPr>
      </p:pic>
      <p:pic>
        <p:nvPicPr>
          <p:cNvPr id="658" name="Google Shape;658;p40"/>
          <p:cNvPicPr preferRelativeResize="0"/>
          <p:nvPr/>
        </p:nvPicPr>
        <p:blipFill>
          <a:blip r:embed="rId7">
            <a:alphaModFix/>
          </a:blip>
          <a:stretch>
            <a:fillRect/>
          </a:stretch>
        </p:blipFill>
        <p:spPr>
          <a:xfrm>
            <a:off x="9908288" y="7407588"/>
            <a:ext cx="5229225" cy="1266825"/>
          </a:xfrm>
          <a:prstGeom prst="rect">
            <a:avLst/>
          </a:prstGeom>
          <a:noFill/>
          <a:ln>
            <a:noFill/>
          </a:ln>
        </p:spPr>
      </p:pic>
      <p:cxnSp>
        <p:nvCxnSpPr>
          <p:cNvPr id="659" name="Google Shape;659;p40"/>
          <p:cNvCxnSpPr>
            <a:stCxn id="656" idx="1"/>
            <a:endCxn id="657" idx="1"/>
          </p:cNvCxnSpPr>
          <p:nvPr/>
        </p:nvCxnSpPr>
        <p:spPr>
          <a:xfrm>
            <a:off x="1199252" y="6159125"/>
            <a:ext cx="90900" cy="1401000"/>
          </a:xfrm>
          <a:prstGeom prst="curvedConnector3">
            <a:avLst>
              <a:gd fmla="val -261964" name="adj1"/>
            </a:avLst>
          </a:prstGeom>
          <a:noFill/>
          <a:ln cap="flat" cmpd="sng" w="9525">
            <a:solidFill>
              <a:schemeClr val="dk2"/>
            </a:solidFill>
            <a:prstDash val="solid"/>
            <a:round/>
            <a:headEnd len="med" w="med" type="none"/>
            <a:tailEnd len="med" w="med" type="none"/>
          </a:ln>
        </p:spPr>
      </p:cxnSp>
      <p:cxnSp>
        <p:nvCxnSpPr>
          <p:cNvPr id="660" name="Google Shape;660;p40"/>
          <p:cNvCxnSpPr>
            <a:stCxn id="657" idx="3"/>
            <a:endCxn id="658" idx="1"/>
          </p:cNvCxnSpPr>
          <p:nvPr/>
        </p:nvCxnSpPr>
        <p:spPr>
          <a:xfrm>
            <a:off x="8186400" y="7560000"/>
            <a:ext cx="1722000" cy="480900"/>
          </a:xfrm>
          <a:prstGeom prst="curvedConnector3">
            <a:avLst>
              <a:gd fmla="val 4999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4" name="Shape 664"/>
        <p:cNvGrpSpPr/>
        <p:nvPr/>
      </p:nvGrpSpPr>
      <p:grpSpPr>
        <a:xfrm>
          <a:off x="0" y="0"/>
          <a:ext cx="0" cy="0"/>
          <a:chOff x="0" y="0"/>
          <a:chExt cx="0" cy="0"/>
        </a:xfrm>
      </p:grpSpPr>
      <p:pic>
        <p:nvPicPr>
          <p:cNvPr id="665" name="Google Shape;665;p41"/>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666" name="Google Shape;666;p41"/>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Extra - xor encoding strings</a:t>
            </a:r>
            <a:endParaRPr b="1" sz="3400">
              <a:solidFill>
                <a:srgbClr val="001A53"/>
              </a:solidFill>
              <a:latin typeface="Nunito Sans"/>
              <a:ea typeface="Nunito Sans"/>
              <a:cs typeface="Nunito Sans"/>
              <a:sym typeface="Nunito Sans"/>
            </a:endParaRPr>
          </a:p>
        </p:txBody>
      </p:sp>
      <p:sp>
        <p:nvSpPr>
          <p:cNvPr id="667" name="Google Shape;667;p41"/>
          <p:cNvSpPr txBox="1"/>
          <p:nvPr/>
        </p:nvSpPr>
        <p:spPr>
          <a:xfrm>
            <a:off x="305050" y="1127750"/>
            <a:ext cx="7425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2400">
                <a:solidFill>
                  <a:srgbClr val="001A53"/>
                </a:solidFill>
                <a:latin typeface="Nunito Sans"/>
                <a:ea typeface="Nunito Sans"/>
                <a:cs typeface="Nunito Sans"/>
                <a:sym typeface="Nunito Sans"/>
              </a:rPr>
              <a:t>We can make modifications to xor encode the strings</a:t>
            </a:r>
            <a:endParaRPr sz="2400">
              <a:solidFill>
                <a:srgbClr val="001A53"/>
              </a:solidFill>
              <a:latin typeface="Nunito Sans"/>
              <a:ea typeface="Nunito Sans"/>
              <a:cs typeface="Nunito Sans"/>
              <a:sym typeface="Nunito Sans"/>
            </a:endParaRPr>
          </a:p>
        </p:txBody>
      </p:sp>
      <p:pic>
        <p:nvPicPr>
          <p:cNvPr id="668" name="Google Shape;668;p41"/>
          <p:cNvPicPr preferRelativeResize="0"/>
          <p:nvPr/>
        </p:nvPicPr>
        <p:blipFill>
          <a:blip r:embed="rId4">
            <a:alphaModFix/>
          </a:blip>
          <a:stretch>
            <a:fillRect/>
          </a:stretch>
        </p:blipFill>
        <p:spPr>
          <a:xfrm>
            <a:off x="305050" y="1891025"/>
            <a:ext cx="6057900" cy="2047875"/>
          </a:xfrm>
          <a:prstGeom prst="rect">
            <a:avLst/>
          </a:prstGeom>
          <a:noFill/>
          <a:ln>
            <a:noFill/>
          </a:ln>
        </p:spPr>
      </p:pic>
      <p:sp>
        <p:nvSpPr>
          <p:cNvPr id="669" name="Google Shape;669;p41"/>
          <p:cNvSpPr txBox="1"/>
          <p:nvPr/>
        </p:nvSpPr>
        <p:spPr>
          <a:xfrm>
            <a:off x="305049" y="4069650"/>
            <a:ext cx="6057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Create a compile time function to create our encoded strings at compile, and a runtime instruction to decode at runtime. Alternatively, we could use `{.inline.}` to inline the xor-decoding.</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`singleByteXor` is returning an array, we do this so we can cast it to `cstring`s on the stack.</a:t>
            </a:r>
            <a:endParaRPr sz="1800">
              <a:solidFill>
                <a:srgbClr val="001A53"/>
              </a:solidFill>
              <a:latin typeface="Nunito Sans"/>
              <a:ea typeface="Nunito Sans"/>
              <a:cs typeface="Nunito Sans"/>
              <a:sym typeface="Nunito Sans"/>
            </a:endParaRPr>
          </a:p>
        </p:txBody>
      </p:sp>
      <p:cxnSp>
        <p:nvCxnSpPr>
          <p:cNvPr id="670" name="Google Shape;670;p41"/>
          <p:cNvCxnSpPr>
            <a:stCxn id="668" idx="1"/>
            <a:endCxn id="669" idx="1"/>
          </p:cNvCxnSpPr>
          <p:nvPr/>
        </p:nvCxnSpPr>
        <p:spPr>
          <a:xfrm>
            <a:off x="305050" y="2914963"/>
            <a:ext cx="600" cy="2216700"/>
          </a:xfrm>
          <a:prstGeom prst="curvedConnector3">
            <a:avLst>
              <a:gd fmla="val -39687685" name="adj1"/>
            </a:avLst>
          </a:prstGeom>
          <a:noFill/>
          <a:ln cap="flat" cmpd="sng" w="9525">
            <a:solidFill>
              <a:schemeClr val="dk2"/>
            </a:solidFill>
            <a:prstDash val="solid"/>
            <a:round/>
            <a:headEnd len="med" w="med" type="none"/>
            <a:tailEnd len="med" w="med" type="none"/>
          </a:ln>
        </p:spPr>
      </p:cxnSp>
      <p:pic>
        <p:nvPicPr>
          <p:cNvPr id="671" name="Google Shape;671;p41"/>
          <p:cNvPicPr preferRelativeResize="0"/>
          <p:nvPr/>
        </p:nvPicPr>
        <p:blipFill>
          <a:blip r:embed="rId5">
            <a:alphaModFix/>
          </a:blip>
          <a:stretch>
            <a:fillRect/>
          </a:stretch>
        </p:blipFill>
        <p:spPr>
          <a:xfrm>
            <a:off x="8711900" y="536900"/>
            <a:ext cx="5905500" cy="3105150"/>
          </a:xfrm>
          <a:prstGeom prst="rect">
            <a:avLst/>
          </a:prstGeom>
          <a:noFill/>
          <a:ln>
            <a:noFill/>
          </a:ln>
        </p:spPr>
      </p:pic>
      <p:cxnSp>
        <p:nvCxnSpPr>
          <p:cNvPr id="672" name="Google Shape;672;p41"/>
          <p:cNvCxnSpPr>
            <a:stCxn id="668" idx="3"/>
            <a:endCxn id="671" idx="1"/>
          </p:cNvCxnSpPr>
          <p:nvPr/>
        </p:nvCxnSpPr>
        <p:spPr>
          <a:xfrm flipH="1" rot="10800000">
            <a:off x="6362950" y="2089363"/>
            <a:ext cx="2349000" cy="825600"/>
          </a:xfrm>
          <a:prstGeom prst="curvedConnector3">
            <a:avLst>
              <a:gd fmla="val 49999" name="adj1"/>
            </a:avLst>
          </a:prstGeom>
          <a:noFill/>
          <a:ln cap="flat" cmpd="sng" w="9525">
            <a:solidFill>
              <a:schemeClr val="dk2"/>
            </a:solidFill>
            <a:prstDash val="solid"/>
            <a:round/>
            <a:headEnd len="med" w="med" type="none"/>
            <a:tailEnd len="med" w="med" type="none"/>
          </a:ln>
        </p:spPr>
      </p:cxnSp>
      <p:sp>
        <p:nvSpPr>
          <p:cNvPr id="673" name="Google Shape;673;p41"/>
          <p:cNvSpPr txBox="1"/>
          <p:nvPr/>
        </p:nvSpPr>
        <p:spPr>
          <a:xfrm>
            <a:off x="15079825" y="1127750"/>
            <a:ext cx="2892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Use the compileTime function on our current strings</a:t>
            </a:r>
            <a:endParaRPr sz="1800">
              <a:solidFill>
                <a:srgbClr val="001A53"/>
              </a:solidFill>
              <a:latin typeface="Nunito Sans"/>
              <a:ea typeface="Nunito Sans"/>
              <a:cs typeface="Nunito Sans"/>
              <a:sym typeface="Nunito Sans"/>
            </a:endParaRPr>
          </a:p>
        </p:txBody>
      </p:sp>
      <p:cxnSp>
        <p:nvCxnSpPr>
          <p:cNvPr id="674" name="Google Shape;674;p41"/>
          <p:cNvCxnSpPr>
            <a:stCxn id="671" idx="3"/>
            <a:endCxn id="673" idx="1"/>
          </p:cNvCxnSpPr>
          <p:nvPr/>
        </p:nvCxnSpPr>
        <p:spPr>
          <a:xfrm flipH="1" rot="10800000">
            <a:off x="14617400" y="1635575"/>
            <a:ext cx="462300" cy="453900"/>
          </a:xfrm>
          <a:prstGeom prst="curvedConnector3">
            <a:avLst>
              <a:gd fmla="val 50014" name="adj1"/>
            </a:avLst>
          </a:prstGeom>
          <a:noFill/>
          <a:ln cap="flat" cmpd="sng" w="9525">
            <a:solidFill>
              <a:schemeClr val="dk2"/>
            </a:solidFill>
            <a:prstDash val="solid"/>
            <a:round/>
            <a:headEnd len="med" w="med" type="none"/>
            <a:tailEnd len="med" w="med" type="none"/>
          </a:ln>
        </p:spPr>
      </p:cxnSp>
      <p:pic>
        <p:nvPicPr>
          <p:cNvPr id="675" name="Google Shape;675;p41"/>
          <p:cNvPicPr preferRelativeResize="0"/>
          <p:nvPr/>
        </p:nvPicPr>
        <p:blipFill>
          <a:blip r:embed="rId6">
            <a:alphaModFix/>
          </a:blip>
          <a:stretch>
            <a:fillRect/>
          </a:stretch>
        </p:blipFill>
        <p:spPr>
          <a:xfrm>
            <a:off x="8711950" y="4437738"/>
            <a:ext cx="4991100" cy="2428875"/>
          </a:xfrm>
          <a:prstGeom prst="rect">
            <a:avLst/>
          </a:prstGeom>
          <a:noFill/>
          <a:ln>
            <a:noFill/>
          </a:ln>
        </p:spPr>
      </p:pic>
      <p:cxnSp>
        <p:nvCxnSpPr>
          <p:cNvPr id="676" name="Google Shape;676;p41"/>
          <p:cNvCxnSpPr>
            <a:stCxn id="671" idx="2"/>
            <a:endCxn id="675" idx="0"/>
          </p:cNvCxnSpPr>
          <p:nvPr/>
        </p:nvCxnSpPr>
        <p:spPr>
          <a:xfrm rot="5400000">
            <a:off x="11038250" y="3811250"/>
            <a:ext cx="795600" cy="457200"/>
          </a:xfrm>
          <a:prstGeom prst="curvedConnector3">
            <a:avLst>
              <a:gd fmla="val 50005" name="adj1"/>
            </a:avLst>
          </a:prstGeom>
          <a:noFill/>
          <a:ln cap="flat" cmpd="sng" w="9525">
            <a:solidFill>
              <a:schemeClr val="dk2"/>
            </a:solidFill>
            <a:prstDash val="solid"/>
            <a:round/>
            <a:headEnd len="med" w="med" type="none"/>
            <a:tailEnd len="med" w="med" type="none"/>
          </a:ln>
        </p:spPr>
      </p:cxnSp>
      <p:sp>
        <p:nvSpPr>
          <p:cNvPr id="677" name="Google Shape;677;p41"/>
          <p:cNvSpPr txBox="1"/>
          <p:nvPr/>
        </p:nvSpPr>
        <p:spPr>
          <a:xfrm>
            <a:off x="14259775" y="4437650"/>
            <a:ext cx="3603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Use the runtime function to decode the xor encoded strings.</a:t>
            </a:r>
            <a:endParaRPr sz="1800">
              <a:solidFill>
                <a:srgbClr val="001A53"/>
              </a:solidFill>
              <a:latin typeface="Nunito Sans"/>
              <a:ea typeface="Nunito Sans"/>
              <a:cs typeface="Nunito Sans"/>
              <a:sym typeface="Nunito Sans"/>
            </a:endParaRPr>
          </a:p>
        </p:txBody>
      </p:sp>
      <p:cxnSp>
        <p:nvCxnSpPr>
          <p:cNvPr id="678" name="Google Shape;678;p41"/>
          <p:cNvCxnSpPr>
            <a:stCxn id="675" idx="3"/>
            <a:endCxn id="677" idx="1"/>
          </p:cNvCxnSpPr>
          <p:nvPr/>
        </p:nvCxnSpPr>
        <p:spPr>
          <a:xfrm flipH="1" rot="10800000">
            <a:off x="13703050" y="4807075"/>
            <a:ext cx="556800" cy="845100"/>
          </a:xfrm>
          <a:prstGeom prst="curvedConnector3">
            <a:avLst>
              <a:gd fmla="val 49993" name="adj1"/>
            </a:avLst>
          </a:prstGeom>
          <a:noFill/>
          <a:ln cap="flat" cmpd="sng" w="9525">
            <a:solidFill>
              <a:schemeClr val="dk2"/>
            </a:solidFill>
            <a:prstDash val="solid"/>
            <a:round/>
            <a:headEnd len="med" w="med" type="none"/>
            <a:tailEnd len="med" w="med" type="none"/>
          </a:ln>
        </p:spPr>
      </p:cxnSp>
      <p:pic>
        <p:nvPicPr>
          <p:cNvPr id="679" name="Google Shape;679;p41"/>
          <p:cNvPicPr preferRelativeResize="0"/>
          <p:nvPr/>
        </p:nvPicPr>
        <p:blipFill>
          <a:blip r:embed="rId7">
            <a:alphaModFix/>
          </a:blip>
          <a:stretch>
            <a:fillRect/>
          </a:stretch>
        </p:blipFill>
        <p:spPr>
          <a:xfrm>
            <a:off x="305650" y="7066313"/>
            <a:ext cx="9296400" cy="2238375"/>
          </a:xfrm>
          <a:prstGeom prst="rect">
            <a:avLst/>
          </a:prstGeom>
          <a:noFill/>
          <a:ln>
            <a:noFill/>
          </a:ln>
        </p:spPr>
      </p:pic>
      <p:cxnSp>
        <p:nvCxnSpPr>
          <p:cNvPr id="680" name="Google Shape;680;p41"/>
          <p:cNvCxnSpPr>
            <a:stCxn id="675" idx="1"/>
            <a:endCxn id="679" idx="0"/>
          </p:cNvCxnSpPr>
          <p:nvPr/>
        </p:nvCxnSpPr>
        <p:spPr>
          <a:xfrm flipH="1">
            <a:off x="4953850" y="5652175"/>
            <a:ext cx="3758100" cy="1414200"/>
          </a:xfrm>
          <a:prstGeom prst="curvedConnector2">
            <a:avLst/>
          </a:prstGeom>
          <a:noFill/>
          <a:ln cap="flat" cmpd="sng" w="9525">
            <a:solidFill>
              <a:schemeClr val="dk2"/>
            </a:solidFill>
            <a:prstDash val="solid"/>
            <a:round/>
            <a:headEnd len="med" w="med" type="none"/>
            <a:tailEnd len="med" w="med" type="none"/>
          </a:ln>
        </p:spPr>
      </p:cxnSp>
      <p:sp>
        <p:nvSpPr>
          <p:cNvPr id="681" name="Google Shape;681;p41"/>
          <p:cNvSpPr txBox="1"/>
          <p:nvPr/>
        </p:nvSpPr>
        <p:spPr>
          <a:xfrm>
            <a:off x="10083300" y="7161125"/>
            <a:ext cx="70422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All of the `s&lt;stringName&gt;Un` arrays are casted to `cstring`, since this is what our procedures required.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Since cstrings are null terminated, we need to make sure that our key does not create any null characters. We can do this by ensuring that our key isn’t an ascii character, or one that isn’t used. Or modifying our singleByteXor functions to detect a NULL character and xoring with another value.</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p:txBody>
      </p:sp>
      <p:pic>
        <p:nvPicPr>
          <p:cNvPr id="682" name="Google Shape;682;p41"/>
          <p:cNvPicPr preferRelativeResize="0"/>
          <p:nvPr/>
        </p:nvPicPr>
        <p:blipFill>
          <a:blip r:embed="rId8">
            <a:alphaModFix/>
          </a:blip>
          <a:stretch>
            <a:fillRect/>
          </a:stretch>
        </p:blipFill>
        <p:spPr>
          <a:xfrm>
            <a:off x="14427875" y="9213388"/>
            <a:ext cx="2190750" cy="238125"/>
          </a:xfrm>
          <a:prstGeom prst="rect">
            <a:avLst/>
          </a:prstGeom>
          <a:noFill/>
          <a:ln>
            <a:noFill/>
          </a:ln>
        </p:spPr>
      </p:pic>
      <p:cxnSp>
        <p:nvCxnSpPr>
          <p:cNvPr id="683" name="Google Shape;683;p41"/>
          <p:cNvCxnSpPr>
            <a:stCxn id="679" idx="3"/>
            <a:endCxn id="681" idx="1"/>
          </p:cNvCxnSpPr>
          <p:nvPr/>
        </p:nvCxnSpPr>
        <p:spPr>
          <a:xfrm>
            <a:off x="9602050" y="8185500"/>
            <a:ext cx="481200" cy="453300"/>
          </a:xfrm>
          <a:prstGeom prst="curvedConnector3">
            <a:avLst>
              <a:gd fmla="val 50005"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4" name="Shape 104"/>
        <p:cNvGrpSpPr/>
        <p:nvPr/>
      </p:nvGrpSpPr>
      <p:grpSpPr>
        <a:xfrm>
          <a:off x="0" y="0"/>
          <a:ext cx="0" cy="0"/>
          <a:chOff x="0" y="0"/>
          <a:chExt cx="0" cy="0"/>
        </a:xfrm>
      </p:grpSpPr>
      <p:pic>
        <p:nvPicPr>
          <p:cNvPr id="105" name="Google Shape;105;p15"/>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grpSp>
        <p:nvGrpSpPr>
          <p:cNvPr id="106" name="Google Shape;106;p15"/>
          <p:cNvGrpSpPr/>
          <p:nvPr/>
        </p:nvGrpSpPr>
        <p:grpSpPr>
          <a:xfrm>
            <a:off x="0" y="-144662"/>
            <a:ext cx="3085741" cy="10431728"/>
            <a:chOff x="0" y="-38100"/>
            <a:chExt cx="812700" cy="2747433"/>
          </a:xfrm>
        </p:grpSpPr>
        <p:sp>
          <p:nvSpPr>
            <p:cNvPr id="107" name="Google Shape;107;p15"/>
            <p:cNvSpPr/>
            <p:nvPr/>
          </p:nvSpPr>
          <p:spPr>
            <a:xfrm>
              <a:off x="0" y="0"/>
              <a:ext cx="128598" cy="2709333"/>
            </a:xfrm>
            <a:custGeom>
              <a:rect b="b" l="l" r="r" t="t"/>
              <a:pathLst>
                <a:path extrusionOk="0" h="2709333" w="128598">
                  <a:moveTo>
                    <a:pt x="0" y="0"/>
                  </a:moveTo>
                  <a:lnTo>
                    <a:pt x="128598" y="0"/>
                  </a:lnTo>
                  <a:lnTo>
                    <a:pt x="128598" y="2709333"/>
                  </a:lnTo>
                  <a:lnTo>
                    <a:pt x="0" y="2709333"/>
                  </a:lnTo>
                  <a:close/>
                </a:path>
              </a:pathLst>
            </a:custGeom>
            <a:solidFill>
              <a:srgbClr val="C1272D"/>
            </a:solidFill>
            <a:ln>
              <a:noFill/>
            </a:ln>
          </p:spPr>
        </p:sp>
        <p:sp>
          <p:nvSpPr>
            <p:cNvPr id="108" name="Google Shape;108;p1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9" name="Google Shape;109;p15"/>
          <p:cNvSpPr txBox="1"/>
          <p:nvPr/>
        </p:nvSpPr>
        <p:spPr>
          <a:xfrm>
            <a:off x="1199225" y="928125"/>
            <a:ext cx="102690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0"/>
              <a:buFont typeface="Arial"/>
              <a:buNone/>
            </a:pPr>
            <a:r>
              <a:rPr b="1" lang="en-US" sz="6400">
                <a:solidFill>
                  <a:srgbClr val="001A53"/>
                </a:solidFill>
                <a:latin typeface="Blinker"/>
                <a:ea typeface="Blinker"/>
                <a:cs typeface="Blinker"/>
                <a:sym typeface="Blinker"/>
              </a:rPr>
              <a:t>Nim - from other langs</a:t>
            </a:r>
            <a:endParaRPr b="1" i="0" sz="6400" u="none" cap="none" strike="noStrike">
              <a:solidFill>
                <a:srgbClr val="001A53"/>
              </a:solidFill>
              <a:latin typeface="Blinker"/>
              <a:ea typeface="Blinker"/>
              <a:cs typeface="Blinker"/>
              <a:sym typeface="Blinker"/>
            </a:endParaRPr>
          </a:p>
        </p:txBody>
      </p:sp>
      <p:sp>
        <p:nvSpPr>
          <p:cNvPr id="110" name="Google Shape;110;p15"/>
          <p:cNvSpPr txBox="1"/>
          <p:nvPr/>
        </p:nvSpPr>
        <p:spPr>
          <a:xfrm>
            <a:off x="1199225" y="2192625"/>
            <a:ext cx="1026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B58225"/>
              </a:solidFill>
              <a:latin typeface="Blinker Light"/>
              <a:ea typeface="Blinker Light"/>
              <a:cs typeface="Blinker Light"/>
              <a:sym typeface="Blinker Light"/>
            </a:endParaRPr>
          </a:p>
        </p:txBody>
      </p:sp>
      <p:sp>
        <p:nvSpPr>
          <p:cNvPr id="111" name="Google Shape;111;p15"/>
          <p:cNvSpPr txBox="1"/>
          <p:nvPr/>
        </p:nvSpPr>
        <p:spPr>
          <a:xfrm>
            <a:off x="1199225" y="2421225"/>
            <a:ext cx="12778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u="sng">
                <a:solidFill>
                  <a:schemeClr val="hlink"/>
                </a:solidFill>
                <a:latin typeface="Nunito Sans"/>
                <a:ea typeface="Nunito Sans"/>
                <a:cs typeface="Nunito Sans"/>
                <a:sym typeface="Nunito Sans"/>
                <a:hlinkClick r:id="rId4"/>
              </a:rPr>
              <a:t>Nim for C programmers</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Will do a lot of type casting; considered unsafe and the programmer knows what they are doing</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Can use template to simulate C’s macros; the </a:t>
            </a:r>
            <a:r>
              <a:rPr lang="en-US" sz="1800" u="sng">
                <a:solidFill>
                  <a:schemeClr val="hlink"/>
                </a:solidFill>
                <a:latin typeface="Nunito Sans"/>
                <a:ea typeface="Nunito Sans"/>
                <a:cs typeface="Nunito Sans"/>
                <a:sym typeface="Nunito Sans"/>
                <a:hlinkClick r:id="rId5"/>
              </a:rPr>
              <a:t>`{.emit.}` pragma</a:t>
            </a:r>
            <a:r>
              <a:rPr lang="en-US" sz="1800">
                <a:solidFill>
                  <a:srgbClr val="001A53"/>
                </a:solidFill>
                <a:latin typeface="Nunito Sans"/>
                <a:ea typeface="Nunito Sans"/>
                <a:cs typeface="Nunito Sans"/>
                <a:sym typeface="Nunito Sans"/>
              </a:rPr>
              <a:t> can also be used</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t/>
            </a:r>
            <a:endParaRPr sz="1800">
              <a:solidFill>
                <a:srgbClr val="001A53"/>
              </a:solidFill>
              <a:latin typeface="Nunito Sans"/>
              <a:ea typeface="Nunito Sans"/>
              <a:cs typeface="Nunito Sans"/>
              <a:sym typeface="Nunito Sans"/>
            </a:endParaRPr>
          </a:p>
        </p:txBody>
      </p:sp>
      <p:pic>
        <p:nvPicPr>
          <p:cNvPr id="112" name="Google Shape;112;p15"/>
          <p:cNvPicPr preferRelativeResize="0"/>
          <p:nvPr/>
        </p:nvPicPr>
        <p:blipFill>
          <a:blip r:embed="rId6">
            <a:alphaModFix/>
          </a:blip>
          <a:stretch>
            <a:fillRect/>
          </a:stretch>
        </p:blipFill>
        <p:spPr>
          <a:xfrm>
            <a:off x="11794275" y="2691000"/>
            <a:ext cx="2114550" cy="476250"/>
          </a:xfrm>
          <a:prstGeom prst="rect">
            <a:avLst/>
          </a:prstGeom>
          <a:noFill/>
          <a:ln>
            <a:noFill/>
          </a:ln>
        </p:spPr>
      </p:pic>
      <p:pic>
        <p:nvPicPr>
          <p:cNvPr id="113" name="Google Shape;113;p15"/>
          <p:cNvPicPr preferRelativeResize="0"/>
          <p:nvPr/>
        </p:nvPicPr>
        <p:blipFill>
          <a:blip r:embed="rId7">
            <a:alphaModFix/>
          </a:blip>
          <a:stretch>
            <a:fillRect/>
          </a:stretch>
        </p:blipFill>
        <p:spPr>
          <a:xfrm>
            <a:off x="1771650" y="3752988"/>
            <a:ext cx="2800350" cy="238125"/>
          </a:xfrm>
          <a:prstGeom prst="rect">
            <a:avLst/>
          </a:prstGeom>
          <a:noFill/>
          <a:ln>
            <a:noFill/>
          </a:ln>
        </p:spPr>
      </p:pic>
      <p:pic>
        <p:nvPicPr>
          <p:cNvPr id="114" name="Google Shape;114;p15"/>
          <p:cNvPicPr preferRelativeResize="0"/>
          <p:nvPr/>
        </p:nvPicPr>
        <p:blipFill>
          <a:blip r:embed="rId8">
            <a:alphaModFix/>
          </a:blip>
          <a:stretch>
            <a:fillRect/>
          </a:stretch>
        </p:blipFill>
        <p:spPr>
          <a:xfrm>
            <a:off x="5705300" y="3752988"/>
            <a:ext cx="4533900" cy="238125"/>
          </a:xfrm>
          <a:prstGeom prst="rect">
            <a:avLst/>
          </a:prstGeom>
          <a:noFill/>
          <a:ln>
            <a:noFill/>
          </a:ln>
        </p:spPr>
      </p:pic>
      <p:cxnSp>
        <p:nvCxnSpPr>
          <p:cNvPr id="115" name="Google Shape;115;p15"/>
          <p:cNvCxnSpPr>
            <a:stCxn id="113" idx="3"/>
            <a:endCxn id="114" idx="1"/>
          </p:cNvCxnSpPr>
          <p:nvPr/>
        </p:nvCxnSpPr>
        <p:spPr>
          <a:xfrm>
            <a:off x="4572000" y="3872050"/>
            <a:ext cx="1133400" cy="0"/>
          </a:xfrm>
          <a:prstGeom prst="straightConnector1">
            <a:avLst/>
          </a:prstGeom>
          <a:noFill/>
          <a:ln cap="flat" cmpd="sng" w="9525">
            <a:solidFill>
              <a:schemeClr val="dk2"/>
            </a:solidFill>
            <a:prstDash val="solid"/>
            <a:round/>
            <a:headEnd len="med" w="med" type="none"/>
            <a:tailEnd len="med" w="med" type="none"/>
          </a:ln>
        </p:spPr>
      </p:cxnSp>
      <p:sp>
        <p:nvSpPr>
          <p:cNvPr id="116" name="Google Shape;116;p15"/>
          <p:cNvSpPr txBox="1"/>
          <p:nvPr/>
        </p:nvSpPr>
        <p:spPr>
          <a:xfrm>
            <a:off x="1199225" y="6662475"/>
            <a:ext cx="12778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u="sng">
                <a:solidFill>
                  <a:schemeClr val="hlink"/>
                </a:solidFill>
                <a:latin typeface="Nunito Sans"/>
                <a:ea typeface="Nunito Sans"/>
                <a:cs typeface="Nunito Sans"/>
                <a:sym typeface="Nunito Sans"/>
                <a:hlinkClick r:id="rId9"/>
              </a:rPr>
              <a:t>Nim for Python programmers</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Nim’s syntax is very pythonic - if you know python, you know how to write in nim.</a:t>
            </a:r>
            <a:endParaRPr sz="1800">
              <a:solidFill>
                <a:srgbClr val="001A53"/>
              </a:solidFill>
              <a:latin typeface="Nunito Sans"/>
              <a:ea typeface="Nunito Sans"/>
              <a:cs typeface="Nunito Sans"/>
              <a:sym typeface="Nuni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87" name="Shape 687"/>
        <p:cNvGrpSpPr/>
        <p:nvPr/>
      </p:nvGrpSpPr>
      <p:grpSpPr>
        <a:xfrm>
          <a:off x="0" y="0"/>
          <a:ext cx="0" cy="0"/>
          <a:chOff x="0" y="0"/>
          <a:chExt cx="0" cy="0"/>
        </a:xfrm>
      </p:grpSpPr>
      <p:pic>
        <p:nvPicPr>
          <p:cNvPr id="688" name="Google Shape;688;p42"/>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689" name="Google Shape;689;p42"/>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Extra - xor encoding strings</a:t>
            </a:r>
            <a:r>
              <a:rPr b="1" lang="en-US" sz="3400">
                <a:solidFill>
                  <a:srgbClr val="001A53"/>
                </a:solidFill>
                <a:latin typeface="Nunito Sans"/>
                <a:ea typeface="Nunito Sans"/>
                <a:cs typeface="Nunito Sans"/>
                <a:sym typeface="Nunito Sans"/>
              </a:rPr>
              <a:t> </a:t>
            </a:r>
            <a:endParaRPr b="1" sz="3400">
              <a:solidFill>
                <a:srgbClr val="001A53"/>
              </a:solidFill>
              <a:latin typeface="Nunito Sans"/>
              <a:ea typeface="Nunito Sans"/>
              <a:cs typeface="Nunito Sans"/>
              <a:sym typeface="Nunito Sans"/>
            </a:endParaRPr>
          </a:p>
        </p:txBody>
      </p:sp>
      <p:sp>
        <p:nvSpPr>
          <p:cNvPr id="690" name="Google Shape;690;p42"/>
          <p:cNvSpPr txBox="1"/>
          <p:nvPr/>
        </p:nvSpPr>
        <p:spPr>
          <a:xfrm>
            <a:off x="4107963" y="5745313"/>
            <a:ext cx="3281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p:txBody>
      </p:sp>
      <p:pic>
        <p:nvPicPr>
          <p:cNvPr id="691" name="Google Shape;691;p42"/>
          <p:cNvPicPr preferRelativeResize="0"/>
          <p:nvPr/>
        </p:nvPicPr>
        <p:blipFill>
          <a:blip r:embed="rId4">
            <a:alphaModFix/>
          </a:blip>
          <a:stretch>
            <a:fillRect/>
          </a:stretch>
        </p:blipFill>
        <p:spPr>
          <a:xfrm>
            <a:off x="292824" y="2143551"/>
            <a:ext cx="7176397" cy="3275062"/>
          </a:xfrm>
          <a:prstGeom prst="rect">
            <a:avLst/>
          </a:prstGeom>
          <a:noFill/>
          <a:ln>
            <a:noFill/>
          </a:ln>
        </p:spPr>
      </p:pic>
      <p:sp>
        <p:nvSpPr>
          <p:cNvPr id="692" name="Google Shape;692;p42"/>
          <p:cNvSpPr txBox="1"/>
          <p:nvPr/>
        </p:nvSpPr>
        <p:spPr>
          <a:xfrm>
            <a:off x="305050" y="1300213"/>
            <a:ext cx="3802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The .rdata section before and after</a:t>
            </a:r>
            <a:endParaRPr sz="1800">
              <a:solidFill>
                <a:srgbClr val="001A53"/>
              </a:solidFill>
              <a:latin typeface="Nunito Sans"/>
              <a:ea typeface="Nunito Sans"/>
              <a:cs typeface="Nunito Sans"/>
              <a:sym typeface="Nunito Sans"/>
            </a:endParaRPr>
          </a:p>
        </p:txBody>
      </p:sp>
      <p:pic>
        <p:nvPicPr>
          <p:cNvPr id="693" name="Google Shape;693;p42"/>
          <p:cNvPicPr preferRelativeResize="0"/>
          <p:nvPr/>
        </p:nvPicPr>
        <p:blipFill>
          <a:blip r:embed="rId5">
            <a:alphaModFix/>
          </a:blip>
          <a:stretch>
            <a:fillRect/>
          </a:stretch>
        </p:blipFill>
        <p:spPr>
          <a:xfrm>
            <a:off x="8512738" y="319075"/>
            <a:ext cx="6962775" cy="6219825"/>
          </a:xfrm>
          <a:prstGeom prst="rect">
            <a:avLst/>
          </a:prstGeom>
          <a:noFill/>
          <a:ln>
            <a:noFill/>
          </a:ln>
        </p:spPr>
      </p:pic>
      <p:cxnSp>
        <p:nvCxnSpPr>
          <p:cNvPr id="694" name="Google Shape;694;p42"/>
          <p:cNvCxnSpPr>
            <a:stCxn id="691" idx="3"/>
            <a:endCxn id="693" idx="1"/>
          </p:cNvCxnSpPr>
          <p:nvPr/>
        </p:nvCxnSpPr>
        <p:spPr>
          <a:xfrm flipH="1" rot="10800000">
            <a:off x="7469221" y="3428882"/>
            <a:ext cx="1043400" cy="352200"/>
          </a:xfrm>
          <a:prstGeom prst="curvedConnector3">
            <a:avLst>
              <a:gd fmla="val 50006" name="adj1"/>
            </a:avLst>
          </a:prstGeom>
          <a:noFill/>
          <a:ln cap="flat" cmpd="sng" w="9525">
            <a:solidFill>
              <a:schemeClr val="dk2"/>
            </a:solidFill>
            <a:prstDash val="solid"/>
            <a:round/>
            <a:headEnd len="med" w="med" type="none"/>
            <a:tailEnd len="med" w="med" type="none"/>
          </a:ln>
        </p:spPr>
      </p:cxnSp>
      <p:cxnSp>
        <p:nvCxnSpPr>
          <p:cNvPr id="695" name="Google Shape;695;p42"/>
          <p:cNvCxnSpPr>
            <a:stCxn id="692" idx="2"/>
            <a:endCxn id="691" idx="0"/>
          </p:cNvCxnSpPr>
          <p:nvPr/>
        </p:nvCxnSpPr>
        <p:spPr>
          <a:xfrm flipH="1" rot="-5400000">
            <a:off x="2852950" y="1115412"/>
            <a:ext cx="381600" cy="1674600"/>
          </a:xfrm>
          <a:prstGeom prst="curvedConnector3">
            <a:avLst>
              <a:gd fmla="val 50005" name="adj1"/>
            </a:avLst>
          </a:prstGeom>
          <a:noFill/>
          <a:ln cap="flat" cmpd="sng" w="9525">
            <a:solidFill>
              <a:schemeClr val="dk2"/>
            </a:solidFill>
            <a:prstDash val="solid"/>
            <a:round/>
            <a:headEnd len="med" w="med" type="none"/>
            <a:tailEnd len="med" w="med" type="none"/>
          </a:ln>
        </p:spPr>
      </p:cxnSp>
      <p:pic>
        <p:nvPicPr>
          <p:cNvPr id="696" name="Google Shape;696;p42"/>
          <p:cNvPicPr preferRelativeResize="0"/>
          <p:nvPr/>
        </p:nvPicPr>
        <p:blipFill>
          <a:blip r:embed="rId6">
            <a:alphaModFix/>
          </a:blip>
          <a:stretch>
            <a:fillRect/>
          </a:stretch>
        </p:blipFill>
        <p:spPr>
          <a:xfrm>
            <a:off x="292825" y="6063200"/>
            <a:ext cx="5867400" cy="2857500"/>
          </a:xfrm>
          <a:prstGeom prst="rect">
            <a:avLst/>
          </a:prstGeom>
          <a:noFill/>
          <a:ln>
            <a:noFill/>
          </a:ln>
        </p:spPr>
      </p:pic>
      <p:sp>
        <p:nvSpPr>
          <p:cNvPr id="697" name="Google Shape;697;p42"/>
          <p:cNvSpPr txBox="1"/>
          <p:nvPr/>
        </p:nvSpPr>
        <p:spPr>
          <a:xfrm>
            <a:off x="3562950" y="9232725"/>
            <a:ext cx="3210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The non-inlined xor implementation</a:t>
            </a:r>
            <a:endParaRPr sz="1800">
              <a:solidFill>
                <a:srgbClr val="001A53"/>
              </a:solidFill>
              <a:latin typeface="Nunito Sans"/>
              <a:ea typeface="Nunito Sans"/>
              <a:cs typeface="Nunito Sans"/>
              <a:sym typeface="Nunito Sans"/>
            </a:endParaRPr>
          </a:p>
        </p:txBody>
      </p:sp>
      <p:cxnSp>
        <p:nvCxnSpPr>
          <p:cNvPr id="698" name="Google Shape;698;p42"/>
          <p:cNvCxnSpPr>
            <a:stCxn id="693" idx="2"/>
            <a:endCxn id="696" idx="3"/>
          </p:cNvCxnSpPr>
          <p:nvPr/>
        </p:nvCxnSpPr>
        <p:spPr>
          <a:xfrm rot="5400000">
            <a:off x="8600675" y="4098550"/>
            <a:ext cx="953100" cy="5833800"/>
          </a:xfrm>
          <a:prstGeom prst="curvedConnector2">
            <a:avLst/>
          </a:prstGeom>
          <a:noFill/>
          <a:ln cap="flat" cmpd="sng" w="9525">
            <a:solidFill>
              <a:schemeClr val="dk2"/>
            </a:solidFill>
            <a:prstDash val="solid"/>
            <a:round/>
            <a:headEnd len="med" w="med" type="none"/>
            <a:tailEnd len="med" w="med" type="none"/>
          </a:ln>
        </p:spPr>
      </p:cxnSp>
      <p:cxnSp>
        <p:nvCxnSpPr>
          <p:cNvPr id="699" name="Google Shape;699;p42"/>
          <p:cNvCxnSpPr>
            <a:stCxn id="696" idx="2"/>
            <a:endCxn id="697" idx="1"/>
          </p:cNvCxnSpPr>
          <p:nvPr/>
        </p:nvCxnSpPr>
        <p:spPr>
          <a:xfrm flipH="1" rot="-5400000">
            <a:off x="3053875" y="9093350"/>
            <a:ext cx="681600" cy="336300"/>
          </a:xfrm>
          <a:prstGeom prst="curvedConnector2">
            <a:avLst/>
          </a:prstGeom>
          <a:noFill/>
          <a:ln cap="flat" cmpd="sng" w="9525">
            <a:solidFill>
              <a:schemeClr val="dk2"/>
            </a:solidFill>
            <a:prstDash val="solid"/>
            <a:round/>
            <a:headEnd len="med" w="med" type="none"/>
            <a:tailEnd len="med" w="med" type="none"/>
          </a:ln>
        </p:spPr>
      </p:cxnSp>
      <p:pic>
        <p:nvPicPr>
          <p:cNvPr id="700" name="Google Shape;700;p42"/>
          <p:cNvPicPr preferRelativeResize="0"/>
          <p:nvPr/>
        </p:nvPicPr>
        <p:blipFill>
          <a:blip r:embed="rId7">
            <a:alphaModFix/>
          </a:blip>
          <a:stretch>
            <a:fillRect/>
          </a:stretch>
        </p:blipFill>
        <p:spPr>
          <a:xfrm>
            <a:off x="7550472" y="7601775"/>
            <a:ext cx="5233310" cy="2590300"/>
          </a:xfrm>
          <a:prstGeom prst="rect">
            <a:avLst/>
          </a:prstGeom>
          <a:noFill/>
          <a:ln>
            <a:noFill/>
          </a:ln>
        </p:spPr>
      </p:pic>
      <p:cxnSp>
        <p:nvCxnSpPr>
          <p:cNvPr id="701" name="Google Shape;701;p42"/>
          <p:cNvCxnSpPr>
            <a:stCxn id="696" idx="3"/>
            <a:endCxn id="700" idx="1"/>
          </p:cNvCxnSpPr>
          <p:nvPr/>
        </p:nvCxnSpPr>
        <p:spPr>
          <a:xfrm>
            <a:off x="6160225" y="7491950"/>
            <a:ext cx="1390200" cy="1404900"/>
          </a:xfrm>
          <a:prstGeom prst="curvedConnector3">
            <a:avLst>
              <a:gd fmla="val 50002" name="adj1"/>
            </a:avLst>
          </a:prstGeom>
          <a:noFill/>
          <a:ln cap="flat" cmpd="sng" w="9525">
            <a:solidFill>
              <a:schemeClr val="dk2"/>
            </a:solidFill>
            <a:prstDash val="solid"/>
            <a:round/>
            <a:headEnd len="med" w="med" type="none"/>
            <a:tailEnd len="med" w="med" type="none"/>
          </a:ln>
        </p:spPr>
      </p:cxnSp>
      <p:sp>
        <p:nvSpPr>
          <p:cNvPr id="702" name="Google Shape;702;p42"/>
          <p:cNvSpPr txBox="1"/>
          <p:nvPr/>
        </p:nvSpPr>
        <p:spPr>
          <a:xfrm>
            <a:off x="13298500" y="7824950"/>
            <a:ext cx="1992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View from main()</a:t>
            </a:r>
            <a:endParaRPr sz="1800">
              <a:solidFill>
                <a:srgbClr val="001A53"/>
              </a:solidFill>
              <a:latin typeface="Nunito Sans"/>
              <a:ea typeface="Nunito Sans"/>
              <a:cs typeface="Nunito Sans"/>
              <a:sym typeface="Nunito Sans"/>
            </a:endParaRPr>
          </a:p>
        </p:txBody>
      </p:sp>
      <p:cxnSp>
        <p:nvCxnSpPr>
          <p:cNvPr id="703" name="Google Shape;703;p42"/>
          <p:cNvCxnSpPr>
            <a:stCxn id="700" idx="3"/>
            <a:endCxn id="702" idx="1"/>
          </p:cNvCxnSpPr>
          <p:nvPr/>
        </p:nvCxnSpPr>
        <p:spPr>
          <a:xfrm flipH="1" rot="10800000">
            <a:off x="12783782" y="8055725"/>
            <a:ext cx="514800" cy="841200"/>
          </a:xfrm>
          <a:prstGeom prst="curvedConnector3">
            <a:avLst>
              <a:gd fmla="val 49992"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7" name="Shape 707"/>
        <p:cNvGrpSpPr/>
        <p:nvPr/>
      </p:nvGrpSpPr>
      <p:grpSpPr>
        <a:xfrm>
          <a:off x="0" y="0"/>
          <a:ext cx="0" cy="0"/>
          <a:chOff x="0" y="0"/>
          <a:chExt cx="0" cy="0"/>
        </a:xfrm>
      </p:grpSpPr>
      <p:pic>
        <p:nvPicPr>
          <p:cNvPr id="708" name="Google Shape;708;p43"/>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709" name="Google Shape;709;p43"/>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Extra - anti-debugging</a:t>
            </a:r>
            <a:endParaRPr b="1" sz="3400">
              <a:solidFill>
                <a:srgbClr val="001A53"/>
              </a:solidFill>
              <a:latin typeface="Nunito Sans"/>
              <a:ea typeface="Nunito Sans"/>
              <a:cs typeface="Nunito Sans"/>
              <a:sym typeface="Nunito Sans"/>
            </a:endParaRPr>
          </a:p>
        </p:txBody>
      </p:sp>
      <p:sp>
        <p:nvSpPr>
          <p:cNvPr id="710" name="Google Shape;710;p43"/>
          <p:cNvSpPr txBox="1"/>
          <p:nvPr/>
        </p:nvSpPr>
        <p:spPr>
          <a:xfrm>
            <a:off x="4107963" y="5745313"/>
            <a:ext cx="3281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p:txBody>
      </p:sp>
      <p:sp>
        <p:nvSpPr>
          <p:cNvPr id="711" name="Google Shape;711;p43"/>
          <p:cNvSpPr txBox="1"/>
          <p:nvPr/>
        </p:nvSpPr>
        <p:spPr>
          <a:xfrm>
            <a:off x="305050" y="1300225"/>
            <a:ext cx="6249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Anti-debugger </a:t>
            </a:r>
            <a:r>
              <a:rPr lang="en-US" sz="1800">
                <a:solidFill>
                  <a:srgbClr val="001A53"/>
                </a:solidFill>
                <a:latin typeface="Nunito Sans"/>
                <a:ea typeface="Nunito Sans"/>
                <a:cs typeface="Nunito Sans"/>
                <a:sym typeface="Nunito Sans"/>
              </a:rPr>
              <a:t>capabilities</a:t>
            </a:r>
            <a:r>
              <a:rPr lang="en-US" sz="1800">
                <a:solidFill>
                  <a:srgbClr val="001A53"/>
                </a:solidFill>
                <a:latin typeface="Nunito Sans"/>
                <a:ea typeface="Nunito Sans"/>
                <a:cs typeface="Nunito Sans"/>
                <a:sym typeface="Nunito Sans"/>
              </a:rPr>
              <a:t> can be added to the binary through parsing the PEB. This can act as a replacement for `IsDebuggerPresent` in KERNEL32.DLL</a:t>
            </a:r>
            <a:endParaRPr sz="1800">
              <a:solidFill>
                <a:srgbClr val="001A53"/>
              </a:solidFill>
              <a:latin typeface="Nunito Sans"/>
              <a:ea typeface="Nunito Sans"/>
              <a:cs typeface="Nunito Sans"/>
              <a:sym typeface="Nunito Sans"/>
            </a:endParaRPr>
          </a:p>
        </p:txBody>
      </p:sp>
      <p:pic>
        <p:nvPicPr>
          <p:cNvPr id="712" name="Google Shape;712;p43"/>
          <p:cNvPicPr preferRelativeResize="0"/>
          <p:nvPr/>
        </p:nvPicPr>
        <p:blipFill>
          <a:blip r:embed="rId4">
            <a:alphaModFix/>
          </a:blip>
          <a:stretch>
            <a:fillRect/>
          </a:stretch>
        </p:blipFill>
        <p:spPr>
          <a:xfrm>
            <a:off x="701746" y="2500834"/>
            <a:ext cx="5455908" cy="3706200"/>
          </a:xfrm>
          <a:prstGeom prst="rect">
            <a:avLst/>
          </a:prstGeom>
          <a:noFill/>
          <a:ln>
            <a:noFill/>
          </a:ln>
        </p:spPr>
      </p:pic>
      <p:cxnSp>
        <p:nvCxnSpPr>
          <p:cNvPr id="713" name="Google Shape;713;p43"/>
          <p:cNvCxnSpPr>
            <a:stCxn id="711" idx="1"/>
            <a:endCxn id="712" idx="1"/>
          </p:cNvCxnSpPr>
          <p:nvPr/>
        </p:nvCxnSpPr>
        <p:spPr>
          <a:xfrm>
            <a:off x="305050" y="1808125"/>
            <a:ext cx="396600" cy="2545800"/>
          </a:xfrm>
          <a:prstGeom prst="curvedConnector3">
            <a:avLst>
              <a:gd fmla="val -18022" name="adj1"/>
            </a:avLst>
          </a:prstGeom>
          <a:noFill/>
          <a:ln cap="flat" cmpd="sng" w="9525">
            <a:solidFill>
              <a:schemeClr val="dk2"/>
            </a:solidFill>
            <a:prstDash val="solid"/>
            <a:round/>
            <a:headEnd len="med" w="med" type="none"/>
            <a:tailEnd len="med" w="med" type="none"/>
          </a:ln>
        </p:spPr>
      </p:cxnSp>
      <p:sp>
        <p:nvSpPr>
          <p:cNvPr id="714" name="Google Shape;714;p43"/>
          <p:cNvSpPr txBox="1"/>
          <p:nvPr/>
        </p:nvSpPr>
        <p:spPr>
          <a:xfrm>
            <a:off x="6926850" y="1300225"/>
            <a:ext cx="4434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This capability can easily be patched out. This logic can be inlined as a procedure of as a template to make it have tiny bit more work for patching out.</a:t>
            </a:r>
            <a:endParaRPr sz="1800">
              <a:solidFill>
                <a:srgbClr val="001A53"/>
              </a:solidFill>
              <a:latin typeface="Nunito Sans"/>
              <a:ea typeface="Nunito Sans"/>
              <a:cs typeface="Nunito Sans"/>
              <a:sym typeface="Nunito Sans"/>
            </a:endParaRPr>
          </a:p>
        </p:txBody>
      </p:sp>
      <p:cxnSp>
        <p:nvCxnSpPr>
          <p:cNvPr id="715" name="Google Shape;715;p43"/>
          <p:cNvCxnSpPr>
            <a:stCxn id="712" idx="3"/>
            <a:endCxn id="714" idx="1"/>
          </p:cNvCxnSpPr>
          <p:nvPr/>
        </p:nvCxnSpPr>
        <p:spPr>
          <a:xfrm flipH="1" rot="10800000">
            <a:off x="6157654" y="1946734"/>
            <a:ext cx="769200" cy="24072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19" name="Shape 719"/>
        <p:cNvGrpSpPr/>
        <p:nvPr/>
      </p:nvGrpSpPr>
      <p:grpSpPr>
        <a:xfrm>
          <a:off x="0" y="0"/>
          <a:ext cx="0" cy="0"/>
          <a:chOff x="0" y="0"/>
          <a:chExt cx="0" cy="0"/>
        </a:xfrm>
      </p:grpSpPr>
      <p:pic>
        <p:nvPicPr>
          <p:cNvPr id="720" name="Google Shape;720;p44"/>
          <p:cNvPicPr preferRelativeResize="0"/>
          <p:nvPr/>
        </p:nvPicPr>
        <p:blipFill rotWithShape="1">
          <a:blip r:embed="rId3">
            <a:alphaModFix/>
          </a:blip>
          <a:srcRect b="54851" l="0" r="26106" t="0"/>
          <a:stretch/>
        </p:blipFill>
        <p:spPr>
          <a:xfrm>
            <a:off x="5219700" y="5829300"/>
            <a:ext cx="13109576" cy="4505325"/>
          </a:xfrm>
          <a:prstGeom prst="rect">
            <a:avLst/>
          </a:prstGeom>
          <a:noFill/>
          <a:ln>
            <a:noFill/>
          </a:ln>
        </p:spPr>
      </p:pic>
      <p:sp>
        <p:nvSpPr>
          <p:cNvPr id="721" name="Google Shape;721;p44"/>
          <p:cNvSpPr txBox="1"/>
          <p:nvPr/>
        </p:nvSpPr>
        <p:spPr>
          <a:xfrm>
            <a:off x="1199225" y="928125"/>
            <a:ext cx="102690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0"/>
              <a:buFont typeface="Arial"/>
              <a:buNone/>
            </a:pPr>
            <a:r>
              <a:rPr b="1" lang="en-US" sz="8500">
                <a:solidFill>
                  <a:srgbClr val="001A53"/>
                </a:solidFill>
                <a:latin typeface="Blinker"/>
                <a:ea typeface="Blinker"/>
                <a:cs typeface="Blinker"/>
                <a:sym typeface="Blinker"/>
              </a:rPr>
              <a:t>Thank you</a:t>
            </a:r>
            <a:endParaRPr b="1" i="0" sz="8500" u="none" cap="none" strike="noStrike">
              <a:solidFill>
                <a:srgbClr val="001A53"/>
              </a:solidFill>
              <a:latin typeface="Blinker"/>
              <a:ea typeface="Blinker"/>
              <a:cs typeface="Blinker"/>
              <a:sym typeface="Blinker"/>
            </a:endParaRPr>
          </a:p>
        </p:txBody>
      </p:sp>
      <p:sp>
        <p:nvSpPr>
          <p:cNvPr id="722" name="Google Shape;722;p44"/>
          <p:cNvSpPr txBox="1"/>
          <p:nvPr/>
        </p:nvSpPr>
        <p:spPr>
          <a:xfrm>
            <a:off x="1199225" y="2192625"/>
            <a:ext cx="1026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rgbClr val="B58225"/>
                </a:solidFill>
                <a:latin typeface="Blinker Light"/>
                <a:ea typeface="Blinker Light"/>
                <a:cs typeface="Blinker Light"/>
                <a:sym typeface="Blinker Light"/>
              </a:rPr>
              <a:t>Questions and Answer time</a:t>
            </a:r>
            <a:endParaRPr b="0" i="0" sz="4000" u="none" cap="none" strike="noStrike">
              <a:solidFill>
                <a:srgbClr val="B58225"/>
              </a:solidFill>
              <a:latin typeface="Blinker Light"/>
              <a:ea typeface="Blinker Light"/>
              <a:cs typeface="Blinker Light"/>
              <a:sym typeface="Blinker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0" name="Shape 120"/>
        <p:cNvGrpSpPr/>
        <p:nvPr/>
      </p:nvGrpSpPr>
      <p:grpSpPr>
        <a:xfrm>
          <a:off x="0" y="0"/>
          <a:ext cx="0" cy="0"/>
          <a:chOff x="0" y="0"/>
          <a:chExt cx="0" cy="0"/>
        </a:xfrm>
      </p:grpSpPr>
      <p:pic>
        <p:nvPicPr>
          <p:cNvPr id="121" name="Google Shape;121;p16"/>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122" name="Google Shape;122;p16"/>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Nim - from other langs (random stuff)</a:t>
            </a:r>
            <a:endParaRPr b="1" sz="3400">
              <a:solidFill>
                <a:srgbClr val="001A53"/>
              </a:solidFill>
              <a:latin typeface="Nunito Sans"/>
              <a:ea typeface="Nunito Sans"/>
              <a:cs typeface="Nunito Sans"/>
              <a:sym typeface="Nunito Sans"/>
            </a:endParaRPr>
          </a:p>
        </p:txBody>
      </p:sp>
      <p:sp>
        <p:nvSpPr>
          <p:cNvPr id="123" name="Google Shape;123;p16"/>
          <p:cNvSpPr txBox="1"/>
          <p:nvPr/>
        </p:nvSpPr>
        <p:spPr>
          <a:xfrm>
            <a:off x="305050" y="1106950"/>
            <a:ext cx="16747200" cy="5725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Storing data at compile time:                                                                                                    (alias for </a:t>
            </a:r>
            <a:r>
              <a:rPr lang="en-US" sz="1800" u="sng">
                <a:solidFill>
                  <a:schemeClr val="hlink"/>
                </a:solidFill>
                <a:latin typeface="Nunito Sans"/>
                <a:ea typeface="Nunito Sans"/>
                <a:cs typeface="Nunito Sans"/>
                <a:sym typeface="Nunito Sans"/>
                <a:hlinkClick r:id="rId4"/>
              </a:rPr>
              <a:t>staticRead</a:t>
            </a:r>
            <a:r>
              <a:rPr lang="en-US" sz="1800">
                <a:solidFill>
                  <a:srgbClr val="001A53"/>
                </a:solidFill>
                <a:latin typeface="Nunito Sans"/>
                <a:ea typeface="Nunito Sans"/>
                <a:cs typeface="Nunito Sans"/>
                <a:sym typeface="Nunito Sans"/>
              </a:rPr>
              <a:t>)</a:t>
            </a:r>
            <a:endParaRPr sz="1800">
              <a:solidFill>
                <a:srgbClr val="001A53"/>
              </a:solidFill>
              <a:latin typeface="Nunito Sans"/>
              <a:ea typeface="Nunito Sans"/>
              <a:cs typeface="Nunito Sans"/>
              <a:sym typeface="Nunito Sans"/>
            </a:endParaRPr>
          </a:p>
          <a:p>
            <a:pPr indent="0" lvl="0" marL="45720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Self-Execution of Main Module:</a:t>
            </a:r>
            <a:endParaRPr sz="1800">
              <a:solidFill>
                <a:srgbClr val="001A53"/>
              </a:solidFill>
              <a:latin typeface="Nunito Sans"/>
              <a:ea typeface="Nunito Sans"/>
              <a:cs typeface="Nunito Sans"/>
              <a:sym typeface="Nunito Sans"/>
            </a:endParaRPr>
          </a:p>
          <a:p>
            <a:pPr indent="0" lvl="0" marL="45720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proc vs func: procedure (normal functions); function (no side effects), this is essentially                                                                  and is used when the function should not access global or thread-local variables (a pure function). Eg: Don’t use echo inside of func because it mutates stdout; use </a:t>
            </a:r>
            <a:r>
              <a:rPr lang="en-US" sz="1800" u="sng">
                <a:solidFill>
                  <a:schemeClr val="hlink"/>
                </a:solidFill>
                <a:latin typeface="Nunito Sans"/>
                <a:ea typeface="Nunito Sans"/>
                <a:cs typeface="Nunito Sans"/>
                <a:sym typeface="Nunito Sans"/>
                <a:hlinkClick r:id="rId5"/>
              </a:rPr>
              <a:t>debugEcho</a:t>
            </a:r>
            <a:r>
              <a:rPr lang="en-US" sz="1800">
                <a:solidFill>
                  <a:srgbClr val="001A53"/>
                </a:solidFill>
                <a:latin typeface="Nunito Sans"/>
                <a:ea typeface="Nunito Sans"/>
                <a:cs typeface="Nunito Sans"/>
                <a:sym typeface="Nunito Sans"/>
              </a:rPr>
              <a:t>.</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Async macro: `{.async.}` pragma will convert functions to be asynchronous.</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Syntax with windows API can get ugly with many cast statements (type casting)</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`-d:danger` disables all checking (int overflow, bounds checks, etc.); will commonly use this… </a:t>
            </a:r>
            <a:endParaRPr sz="1800">
              <a:solidFill>
                <a:srgbClr val="001A53"/>
              </a:solidFill>
              <a:latin typeface="Nunito Sans"/>
              <a:ea typeface="Nunito Sans"/>
              <a:cs typeface="Nunito Sans"/>
              <a:sym typeface="Nunito Sans"/>
            </a:endParaRPr>
          </a:p>
          <a:p>
            <a:pPr indent="0" lvl="0" marL="45720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Without `-d:release`, a debug build is compiled (very slow)</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If you import a module, only the procedures, objects, etc. used will be compiled into the code.</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342900" lvl="0" marL="457200" marR="0" rtl="0" algn="l">
              <a:lnSpc>
                <a:spcPct val="100000"/>
              </a:lnSpc>
              <a:spcBef>
                <a:spcPts val="0"/>
              </a:spcBef>
              <a:spcAft>
                <a:spcPts val="0"/>
              </a:spcAft>
              <a:buClr>
                <a:srgbClr val="001A53"/>
              </a:buClr>
              <a:buSzPts val="1800"/>
              <a:buFont typeface="Nunito Sans"/>
              <a:buChar char="●"/>
            </a:pPr>
            <a:r>
              <a:rPr lang="en-US" sz="1800">
                <a:solidFill>
                  <a:srgbClr val="001A53"/>
                </a:solidFill>
                <a:latin typeface="Nunito Sans"/>
                <a:ea typeface="Nunito Sans"/>
                <a:cs typeface="Nunito Sans"/>
                <a:sym typeface="Nunito Sans"/>
              </a:rPr>
              <a:t>Values are only mutable if var is in the function: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p:txBody>
      </p:sp>
      <p:pic>
        <p:nvPicPr>
          <p:cNvPr id="124" name="Google Shape;124;p16"/>
          <p:cNvPicPr preferRelativeResize="0"/>
          <p:nvPr/>
        </p:nvPicPr>
        <p:blipFill>
          <a:blip r:embed="rId6">
            <a:alphaModFix/>
          </a:blip>
          <a:stretch>
            <a:fillRect/>
          </a:stretch>
        </p:blipFill>
        <p:spPr>
          <a:xfrm>
            <a:off x="4050575" y="1199675"/>
            <a:ext cx="5429250" cy="276225"/>
          </a:xfrm>
          <a:prstGeom prst="rect">
            <a:avLst/>
          </a:prstGeom>
          <a:noFill/>
          <a:ln>
            <a:noFill/>
          </a:ln>
        </p:spPr>
      </p:pic>
      <p:pic>
        <p:nvPicPr>
          <p:cNvPr id="125" name="Google Shape;125;p16"/>
          <p:cNvPicPr preferRelativeResize="0"/>
          <p:nvPr/>
        </p:nvPicPr>
        <p:blipFill>
          <a:blip r:embed="rId7">
            <a:alphaModFix/>
          </a:blip>
          <a:stretch>
            <a:fillRect/>
          </a:stretch>
        </p:blipFill>
        <p:spPr>
          <a:xfrm>
            <a:off x="4187000" y="1640013"/>
            <a:ext cx="1924050" cy="428625"/>
          </a:xfrm>
          <a:prstGeom prst="rect">
            <a:avLst/>
          </a:prstGeom>
          <a:noFill/>
          <a:ln>
            <a:noFill/>
          </a:ln>
        </p:spPr>
      </p:pic>
      <p:pic>
        <p:nvPicPr>
          <p:cNvPr id="126" name="Google Shape;126;p16"/>
          <p:cNvPicPr preferRelativeResize="0"/>
          <p:nvPr/>
        </p:nvPicPr>
        <p:blipFill>
          <a:blip r:embed="rId8">
            <a:alphaModFix/>
          </a:blip>
          <a:stretch>
            <a:fillRect/>
          </a:stretch>
        </p:blipFill>
        <p:spPr>
          <a:xfrm>
            <a:off x="9788625" y="2298588"/>
            <a:ext cx="3600450" cy="276225"/>
          </a:xfrm>
          <a:prstGeom prst="rect">
            <a:avLst/>
          </a:prstGeom>
          <a:noFill/>
          <a:ln>
            <a:noFill/>
          </a:ln>
        </p:spPr>
      </p:pic>
      <p:pic>
        <p:nvPicPr>
          <p:cNvPr id="127" name="Google Shape;127;p16"/>
          <p:cNvPicPr preferRelativeResize="0"/>
          <p:nvPr/>
        </p:nvPicPr>
        <p:blipFill>
          <a:blip r:embed="rId9">
            <a:alphaModFix/>
          </a:blip>
          <a:stretch>
            <a:fillRect/>
          </a:stretch>
        </p:blipFill>
        <p:spPr>
          <a:xfrm>
            <a:off x="5798663" y="5807700"/>
            <a:ext cx="3114675" cy="118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1" name="Shape 131"/>
        <p:cNvGrpSpPr/>
        <p:nvPr/>
      </p:nvGrpSpPr>
      <p:grpSpPr>
        <a:xfrm>
          <a:off x="0" y="0"/>
          <a:ext cx="0" cy="0"/>
          <a:chOff x="0" y="0"/>
          <a:chExt cx="0" cy="0"/>
        </a:xfrm>
      </p:grpSpPr>
      <p:pic>
        <p:nvPicPr>
          <p:cNvPr id="132" name="Google Shape;132;p17"/>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grpSp>
        <p:nvGrpSpPr>
          <p:cNvPr id="133" name="Google Shape;133;p17"/>
          <p:cNvGrpSpPr/>
          <p:nvPr/>
        </p:nvGrpSpPr>
        <p:grpSpPr>
          <a:xfrm>
            <a:off x="0" y="-144662"/>
            <a:ext cx="3085741" cy="10431728"/>
            <a:chOff x="0" y="-38100"/>
            <a:chExt cx="812700" cy="2747433"/>
          </a:xfrm>
        </p:grpSpPr>
        <p:sp>
          <p:nvSpPr>
            <p:cNvPr id="134" name="Google Shape;134;p17"/>
            <p:cNvSpPr/>
            <p:nvPr/>
          </p:nvSpPr>
          <p:spPr>
            <a:xfrm>
              <a:off x="0" y="0"/>
              <a:ext cx="128598" cy="2709333"/>
            </a:xfrm>
            <a:custGeom>
              <a:rect b="b" l="l" r="r" t="t"/>
              <a:pathLst>
                <a:path extrusionOk="0" h="2709333" w="128598">
                  <a:moveTo>
                    <a:pt x="0" y="0"/>
                  </a:moveTo>
                  <a:lnTo>
                    <a:pt x="128598" y="0"/>
                  </a:lnTo>
                  <a:lnTo>
                    <a:pt x="128598" y="2709333"/>
                  </a:lnTo>
                  <a:lnTo>
                    <a:pt x="0" y="2709333"/>
                  </a:lnTo>
                  <a:close/>
                </a:path>
              </a:pathLst>
            </a:custGeom>
            <a:solidFill>
              <a:srgbClr val="C1272D"/>
            </a:solidFill>
            <a:ln>
              <a:noFill/>
            </a:ln>
          </p:spPr>
        </p:sp>
        <p:sp>
          <p:nvSpPr>
            <p:cNvPr id="135" name="Google Shape;135;p1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6" name="Google Shape;136;p17"/>
          <p:cNvSpPr txBox="1"/>
          <p:nvPr/>
        </p:nvSpPr>
        <p:spPr>
          <a:xfrm>
            <a:off x="1199225" y="928125"/>
            <a:ext cx="102690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0"/>
              <a:buFont typeface="Arial"/>
              <a:buNone/>
            </a:pPr>
            <a:r>
              <a:rPr b="1" lang="en-US" sz="8500">
                <a:solidFill>
                  <a:srgbClr val="001A53"/>
                </a:solidFill>
                <a:latin typeface="Blinker"/>
                <a:ea typeface="Blinker"/>
                <a:cs typeface="Blinker"/>
                <a:sym typeface="Blinker"/>
              </a:rPr>
              <a:t>Nim - opsec</a:t>
            </a:r>
            <a:endParaRPr b="1" i="0" sz="8500" u="none" cap="none" strike="noStrike">
              <a:solidFill>
                <a:srgbClr val="001A53"/>
              </a:solidFill>
              <a:latin typeface="Blinker"/>
              <a:ea typeface="Blinker"/>
              <a:cs typeface="Blinker"/>
              <a:sym typeface="Blinker"/>
            </a:endParaRPr>
          </a:p>
        </p:txBody>
      </p:sp>
      <p:sp>
        <p:nvSpPr>
          <p:cNvPr id="137" name="Google Shape;137;p17"/>
          <p:cNvSpPr txBox="1"/>
          <p:nvPr/>
        </p:nvSpPr>
        <p:spPr>
          <a:xfrm>
            <a:off x="1199225" y="2192625"/>
            <a:ext cx="1026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B58225"/>
              </a:solidFill>
              <a:latin typeface="Blinker Light"/>
              <a:ea typeface="Blinker Light"/>
              <a:cs typeface="Blinker Light"/>
              <a:sym typeface="Blinker Light"/>
            </a:endParaRPr>
          </a:p>
        </p:txBody>
      </p:sp>
      <p:sp>
        <p:nvSpPr>
          <p:cNvPr id="138" name="Google Shape;138;p17"/>
          <p:cNvSpPr txBox="1"/>
          <p:nvPr/>
        </p:nvSpPr>
        <p:spPr>
          <a:xfrm>
            <a:off x="1199225" y="2421225"/>
            <a:ext cx="150495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3000">
                <a:solidFill>
                  <a:srgbClr val="001A53"/>
                </a:solidFill>
                <a:latin typeface="Nunito Sans"/>
                <a:ea typeface="Nunito Sans"/>
                <a:cs typeface="Nunito Sans"/>
                <a:sym typeface="Nunito Sans"/>
              </a:rPr>
              <a:t>Compiling a basic “Hello World” binary with: </a:t>
            </a:r>
            <a:r>
              <a:rPr lang="en-US" sz="1800">
                <a:solidFill>
                  <a:srgbClr val="001A53"/>
                </a:solidFill>
                <a:latin typeface="Nunito Sans"/>
                <a:ea typeface="Nunito Sans"/>
                <a:cs typeface="Nunito Sans"/>
                <a:sym typeface="Nunito Sans"/>
              </a:rPr>
              <a:t>nim c -d:release .\test.nim</a:t>
            </a:r>
            <a:r>
              <a:rPr lang="en-US" sz="3000">
                <a:solidFill>
                  <a:srgbClr val="001A53"/>
                </a:solidFill>
                <a:latin typeface="Nunito Sans"/>
                <a:ea typeface="Nunito Sans"/>
                <a:cs typeface="Nunito Sans"/>
                <a:sym typeface="Nunito Sans"/>
              </a:rPr>
              <a:t> </a:t>
            </a:r>
            <a:endParaRPr sz="30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rPr lang="en-US" sz="3000">
                <a:solidFill>
                  <a:srgbClr val="001A53"/>
                </a:solidFill>
                <a:latin typeface="Nunito Sans"/>
                <a:ea typeface="Nunito Sans"/>
                <a:cs typeface="Nunito Sans"/>
                <a:sym typeface="Nunito Sans"/>
              </a:rPr>
              <a:t>This uses these compiler options: </a:t>
            </a:r>
            <a:r>
              <a:rPr lang="en-US" sz="1800">
                <a:solidFill>
                  <a:srgbClr val="001A53"/>
                </a:solidFill>
                <a:latin typeface="Nunito Sans"/>
                <a:ea typeface="Nunito Sans"/>
                <a:cs typeface="Nunito Sans"/>
                <a:sym typeface="Nunito Sans"/>
              </a:rPr>
              <a:t>Hint: mm: orc; threads: on; opt: speed; options: -d:release</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3000">
              <a:solidFill>
                <a:srgbClr val="001A53"/>
              </a:solidFill>
              <a:latin typeface="Nunito Sans"/>
              <a:ea typeface="Nunito Sans"/>
              <a:cs typeface="Nunito Sans"/>
              <a:sym typeface="Nunito Sans"/>
            </a:endParaRPr>
          </a:p>
        </p:txBody>
      </p:sp>
      <p:pic>
        <p:nvPicPr>
          <p:cNvPr id="139" name="Google Shape;139;p17"/>
          <p:cNvPicPr preferRelativeResize="0"/>
          <p:nvPr/>
        </p:nvPicPr>
        <p:blipFill>
          <a:blip r:embed="rId4">
            <a:alphaModFix/>
          </a:blip>
          <a:stretch>
            <a:fillRect/>
          </a:stretch>
        </p:blipFill>
        <p:spPr>
          <a:xfrm>
            <a:off x="13547200" y="2421225"/>
            <a:ext cx="2748441" cy="612262"/>
          </a:xfrm>
          <a:prstGeom prst="rect">
            <a:avLst/>
          </a:prstGeom>
          <a:noFill/>
          <a:ln>
            <a:noFill/>
          </a:ln>
        </p:spPr>
      </p:pic>
      <p:sp>
        <p:nvSpPr>
          <p:cNvPr id="140" name="Google Shape;140;p17"/>
          <p:cNvSpPr txBox="1"/>
          <p:nvPr/>
        </p:nvSpPr>
        <p:spPr>
          <a:xfrm>
            <a:off x="1246150" y="3991125"/>
            <a:ext cx="150495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3000">
                <a:solidFill>
                  <a:srgbClr val="001A53"/>
                </a:solidFill>
                <a:latin typeface="Nunito Sans"/>
                <a:ea typeface="Nunito Sans"/>
                <a:cs typeface="Nunito Sans"/>
                <a:sym typeface="Nunito Sans"/>
              </a:rPr>
              <a:t>This includes a lot of imported functions from KERNEL32.dll and the c runtime</a:t>
            </a:r>
            <a:endParaRPr sz="18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30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rPr lang="en-US" sz="3000">
                <a:solidFill>
                  <a:srgbClr val="001A53"/>
                </a:solidFill>
                <a:latin typeface="Nunito Sans"/>
                <a:ea typeface="Nunito Sans"/>
                <a:cs typeface="Nunito Sans"/>
                <a:sym typeface="Nunito Sans"/>
              </a:rPr>
              <a:t>If compiled with: </a:t>
            </a:r>
            <a:r>
              <a:rPr lang="en-US" sz="1800">
                <a:solidFill>
                  <a:srgbClr val="001A53"/>
                </a:solidFill>
                <a:latin typeface="Nunito Sans"/>
                <a:ea typeface="Nunito Sans"/>
                <a:cs typeface="Nunito Sans"/>
                <a:sym typeface="Nunito Sans"/>
              </a:rPr>
              <a:t>nim c -d:release --threads:off .\test.nim</a:t>
            </a:r>
            <a:endParaRPr sz="1800">
              <a:solidFill>
                <a:srgbClr val="001A53"/>
              </a:solidFill>
              <a:latin typeface="Nunito Sans"/>
              <a:ea typeface="Nunito Sans"/>
              <a:cs typeface="Nunito Sans"/>
              <a:sym typeface="Nunito Sans"/>
            </a:endParaRPr>
          </a:p>
        </p:txBody>
      </p:sp>
      <p:pic>
        <p:nvPicPr>
          <p:cNvPr id="141" name="Google Shape;141;p17"/>
          <p:cNvPicPr preferRelativeResize="0"/>
          <p:nvPr/>
        </p:nvPicPr>
        <p:blipFill>
          <a:blip r:embed="rId5">
            <a:alphaModFix/>
          </a:blip>
          <a:stretch>
            <a:fillRect/>
          </a:stretch>
        </p:blipFill>
        <p:spPr>
          <a:xfrm>
            <a:off x="14947675" y="3991113"/>
            <a:ext cx="2647950" cy="619125"/>
          </a:xfrm>
          <a:prstGeom prst="rect">
            <a:avLst/>
          </a:prstGeom>
          <a:noFill/>
          <a:ln>
            <a:noFill/>
          </a:ln>
        </p:spPr>
      </p:pic>
      <p:pic>
        <p:nvPicPr>
          <p:cNvPr id="142" name="Google Shape;142;p17"/>
          <p:cNvPicPr preferRelativeResize="0"/>
          <p:nvPr/>
        </p:nvPicPr>
        <p:blipFill>
          <a:blip r:embed="rId6">
            <a:alphaModFix/>
          </a:blip>
          <a:stretch>
            <a:fillRect/>
          </a:stretch>
        </p:blipFill>
        <p:spPr>
          <a:xfrm>
            <a:off x="8706225" y="4920575"/>
            <a:ext cx="2667000" cy="590550"/>
          </a:xfrm>
          <a:prstGeom prst="rect">
            <a:avLst/>
          </a:prstGeom>
          <a:noFill/>
          <a:ln>
            <a:noFill/>
          </a:ln>
        </p:spPr>
      </p:pic>
      <p:sp>
        <p:nvSpPr>
          <p:cNvPr id="143" name="Google Shape;143;p17"/>
          <p:cNvSpPr txBox="1"/>
          <p:nvPr/>
        </p:nvSpPr>
        <p:spPr>
          <a:xfrm>
            <a:off x="1246150" y="5920250"/>
            <a:ext cx="15049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800">
              <a:solidFill>
                <a:srgbClr val="001A53"/>
              </a:solidFill>
              <a:latin typeface="Nunito Sans"/>
              <a:ea typeface="Nunito Sans"/>
              <a:cs typeface="Nunito Sans"/>
              <a:sym typeface="Nunito Sans"/>
            </a:endParaRPr>
          </a:p>
        </p:txBody>
      </p:sp>
      <p:sp>
        <p:nvSpPr>
          <p:cNvPr id="144" name="Google Shape;144;p17"/>
          <p:cNvSpPr txBox="1"/>
          <p:nvPr/>
        </p:nvSpPr>
        <p:spPr>
          <a:xfrm>
            <a:off x="1246150" y="5920250"/>
            <a:ext cx="150495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3000">
                <a:solidFill>
                  <a:srgbClr val="001A53"/>
                </a:solidFill>
                <a:latin typeface="Nunito Sans"/>
                <a:ea typeface="Nunito Sans"/>
                <a:cs typeface="Nunito Sans"/>
                <a:sym typeface="Nunito Sans"/>
              </a:rPr>
              <a:t>It’s possible to have these two libraries not link with the binary. Let’s look at the second compiled binary.</a:t>
            </a:r>
            <a:endParaRPr sz="3000">
              <a:solidFill>
                <a:srgbClr val="001A53"/>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3000">
              <a:solidFill>
                <a:srgbClr val="001A53"/>
              </a:solidFill>
              <a:latin typeface="Nunito Sans"/>
              <a:ea typeface="Nunito Sans"/>
              <a:cs typeface="Nunito Sans"/>
              <a:sym typeface="Nunito Sans"/>
            </a:endParaRPr>
          </a:p>
        </p:txBody>
      </p:sp>
      <p:pic>
        <p:nvPicPr>
          <p:cNvPr id="145" name="Google Shape;145;p17"/>
          <p:cNvPicPr preferRelativeResize="0"/>
          <p:nvPr/>
        </p:nvPicPr>
        <p:blipFill>
          <a:blip r:embed="rId7">
            <a:alphaModFix/>
          </a:blip>
          <a:stretch>
            <a:fillRect/>
          </a:stretch>
        </p:blipFill>
        <p:spPr>
          <a:xfrm>
            <a:off x="12022251" y="6650375"/>
            <a:ext cx="5289550" cy="3005250"/>
          </a:xfrm>
          <a:prstGeom prst="rect">
            <a:avLst/>
          </a:prstGeom>
          <a:noFill/>
          <a:ln>
            <a:noFill/>
          </a:ln>
        </p:spPr>
      </p:pic>
      <p:cxnSp>
        <p:nvCxnSpPr>
          <p:cNvPr id="146" name="Google Shape;146;p17"/>
          <p:cNvCxnSpPr>
            <a:stCxn id="142" idx="3"/>
            <a:endCxn id="145" idx="3"/>
          </p:cNvCxnSpPr>
          <p:nvPr/>
        </p:nvCxnSpPr>
        <p:spPr>
          <a:xfrm>
            <a:off x="11373225" y="5215850"/>
            <a:ext cx="5938500" cy="2937000"/>
          </a:xfrm>
          <a:prstGeom prst="curvedConnector3">
            <a:avLst>
              <a:gd fmla="val 104011" name="adj1"/>
            </a:avLst>
          </a:prstGeom>
          <a:noFill/>
          <a:ln cap="flat" cmpd="sng" w="9525">
            <a:solidFill>
              <a:schemeClr val="dk2"/>
            </a:solidFill>
            <a:prstDash val="solid"/>
            <a:round/>
            <a:headEnd len="med" w="med" type="none"/>
            <a:tailEnd len="med" w="med" type="none"/>
          </a:ln>
        </p:spPr>
      </p:cxnSp>
      <p:pic>
        <p:nvPicPr>
          <p:cNvPr id="147" name="Google Shape;147;p17"/>
          <p:cNvPicPr preferRelativeResize="0"/>
          <p:nvPr/>
        </p:nvPicPr>
        <p:blipFill>
          <a:blip r:embed="rId8">
            <a:alphaModFix/>
          </a:blip>
          <a:stretch>
            <a:fillRect/>
          </a:stretch>
        </p:blipFill>
        <p:spPr>
          <a:xfrm>
            <a:off x="6097187" y="6650675"/>
            <a:ext cx="5253576" cy="3005250"/>
          </a:xfrm>
          <a:prstGeom prst="rect">
            <a:avLst/>
          </a:prstGeom>
          <a:noFill/>
          <a:ln>
            <a:noFill/>
          </a:ln>
        </p:spPr>
      </p:pic>
      <p:cxnSp>
        <p:nvCxnSpPr>
          <p:cNvPr id="148" name="Google Shape;148;p17"/>
          <p:cNvCxnSpPr>
            <a:stCxn id="145" idx="1"/>
            <a:endCxn id="147" idx="3"/>
          </p:cNvCxnSpPr>
          <p:nvPr/>
        </p:nvCxnSpPr>
        <p:spPr>
          <a:xfrm flipH="1">
            <a:off x="11350851" y="8153000"/>
            <a:ext cx="671400" cy="600"/>
          </a:xfrm>
          <a:prstGeom prst="curvedConnector3">
            <a:avLst>
              <a:gd fmla="val 50007" name="adj1"/>
            </a:avLst>
          </a:prstGeom>
          <a:noFill/>
          <a:ln cap="flat" cmpd="sng" w="9525">
            <a:solidFill>
              <a:schemeClr val="dk2"/>
            </a:solidFill>
            <a:prstDash val="solid"/>
            <a:round/>
            <a:headEnd len="med" w="med" type="none"/>
            <a:tailEnd len="med" w="med" type="none"/>
          </a:ln>
        </p:spPr>
      </p:cxnSp>
      <p:sp>
        <p:nvSpPr>
          <p:cNvPr id="149" name="Google Shape;149;p17"/>
          <p:cNvSpPr txBox="1"/>
          <p:nvPr/>
        </p:nvSpPr>
        <p:spPr>
          <a:xfrm>
            <a:off x="2573900" y="9309175"/>
            <a:ext cx="2851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001A53"/>
                </a:solidFill>
                <a:latin typeface="Nunito Sans"/>
                <a:ea typeface="Nunito Sans"/>
                <a:cs typeface="Nunito Sans"/>
                <a:sym typeface="Nunito Sans"/>
              </a:rPr>
              <a:t>msvcrt.dll is the c runtime</a:t>
            </a:r>
            <a:endParaRPr sz="3000">
              <a:solidFill>
                <a:srgbClr val="001A53"/>
              </a:solidFill>
              <a:latin typeface="Nunito Sans"/>
              <a:ea typeface="Nunito Sans"/>
              <a:cs typeface="Nunito Sans"/>
              <a:sym typeface="Nunito Sans"/>
            </a:endParaRPr>
          </a:p>
        </p:txBody>
      </p:sp>
      <p:cxnSp>
        <p:nvCxnSpPr>
          <p:cNvPr id="150" name="Google Shape;150;p17"/>
          <p:cNvCxnSpPr>
            <a:stCxn id="147" idx="1"/>
            <a:endCxn id="149" idx="3"/>
          </p:cNvCxnSpPr>
          <p:nvPr/>
        </p:nvCxnSpPr>
        <p:spPr>
          <a:xfrm flipH="1">
            <a:off x="5425787" y="8153300"/>
            <a:ext cx="671400" cy="1386600"/>
          </a:xfrm>
          <a:prstGeom prst="curvedConnector3">
            <a:avLst>
              <a:gd fmla="val 50006"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4" name="Shape 154"/>
        <p:cNvGrpSpPr/>
        <p:nvPr/>
      </p:nvGrpSpPr>
      <p:grpSpPr>
        <a:xfrm>
          <a:off x="0" y="0"/>
          <a:ext cx="0" cy="0"/>
          <a:chOff x="0" y="0"/>
          <a:chExt cx="0" cy="0"/>
        </a:xfrm>
      </p:grpSpPr>
      <p:pic>
        <p:nvPicPr>
          <p:cNvPr id="155" name="Google Shape;155;p18"/>
          <p:cNvPicPr preferRelativeResize="0"/>
          <p:nvPr/>
        </p:nvPicPr>
        <p:blipFill rotWithShape="1">
          <a:blip r:embed="rId3">
            <a:alphaModFix amt="7000"/>
          </a:blip>
          <a:srcRect b="36215" l="12057" r="25045" t="0"/>
          <a:stretch/>
        </p:blipFill>
        <p:spPr>
          <a:xfrm>
            <a:off x="3175" y="0"/>
            <a:ext cx="18288000" cy="10431726"/>
          </a:xfrm>
          <a:prstGeom prst="rect">
            <a:avLst/>
          </a:prstGeom>
          <a:noFill/>
          <a:ln>
            <a:noFill/>
          </a:ln>
        </p:spPr>
      </p:pic>
      <p:sp>
        <p:nvSpPr>
          <p:cNvPr id="156" name="Google Shape;156;p18"/>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Looking at test.exe - part 1 </a:t>
            </a:r>
            <a:endParaRPr b="1" sz="2200">
              <a:solidFill>
                <a:srgbClr val="001A53"/>
              </a:solidFill>
              <a:latin typeface="Nunito Sans"/>
              <a:ea typeface="Nunito Sans"/>
              <a:cs typeface="Nunito Sans"/>
              <a:sym typeface="Nunito Sans"/>
            </a:endParaRPr>
          </a:p>
        </p:txBody>
      </p:sp>
      <p:pic>
        <p:nvPicPr>
          <p:cNvPr id="157" name="Google Shape;157;p18"/>
          <p:cNvPicPr preferRelativeResize="0"/>
          <p:nvPr/>
        </p:nvPicPr>
        <p:blipFill>
          <a:blip r:embed="rId4">
            <a:alphaModFix/>
          </a:blip>
          <a:stretch>
            <a:fillRect/>
          </a:stretch>
        </p:blipFill>
        <p:spPr>
          <a:xfrm>
            <a:off x="305038" y="1062813"/>
            <a:ext cx="5915025" cy="1914525"/>
          </a:xfrm>
          <a:prstGeom prst="rect">
            <a:avLst/>
          </a:prstGeom>
          <a:noFill/>
          <a:ln>
            <a:noFill/>
          </a:ln>
        </p:spPr>
      </p:pic>
      <p:sp>
        <p:nvSpPr>
          <p:cNvPr id="158" name="Google Shape;158;p18"/>
          <p:cNvSpPr txBox="1"/>
          <p:nvPr/>
        </p:nvSpPr>
        <p:spPr>
          <a:xfrm>
            <a:off x="6385750" y="1062825"/>
            <a:ext cx="8968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main calls PreMain and NimMainModule.</a:t>
            </a:r>
            <a:endParaRPr sz="2500">
              <a:solidFill>
                <a:srgbClr val="001A53"/>
              </a:solidFill>
              <a:latin typeface="Nunito Sans"/>
              <a:ea typeface="Nunito Sans"/>
              <a:cs typeface="Nunito Sans"/>
              <a:sym typeface="Nunito Sans"/>
            </a:endParaRPr>
          </a:p>
        </p:txBody>
      </p:sp>
      <p:pic>
        <p:nvPicPr>
          <p:cNvPr id="159" name="Google Shape;159;p18"/>
          <p:cNvPicPr preferRelativeResize="0"/>
          <p:nvPr/>
        </p:nvPicPr>
        <p:blipFill>
          <a:blip r:embed="rId5">
            <a:alphaModFix/>
          </a:blip>
          <a:stretch>
            <a:fillRect/>
          </a:stretch>
        </p:blipFill>
        <p:spPr>
          <a:xfrm>
            <a:off x="305038" y="3293963"/>
            <a:ext cx="5743575" cy="1076325"/>
          </a:xfrm>
          <a:prstGeom prst="rect">
            <a:avLst/>
          </a:prstGeom>
          <a:noFill/>
          <a:ln>
            <a:noFill/>
          </a:ln>
        </p:spPr>
      </p:pic>
      <p:sp>
        <p:nvSpPr>
          <p:cNvPr id="160" name="Google Shape;160;p18"/>
          <p:cNvSpPr txBox="1"/>
          <p:nvPr/>
        </p:nvSpPr>
        <p:spPr>
          <a:xfrm>
            <a:off x="6424575" y="3293975"/>
            <a:ext cx="89688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PreMain calls some ugly functions. At 0xc854 this is lib@syncio.nim</a:t>
            </a:r>
            <a:endParaRPr sz="2500">
              <a:solidFill>
                <a:srgbClr val="001A53"/>
              </a:solidFill>
              <a:latin typeface="Nunito Sans"/>
              <a:ea typeface="Nunito Sans"/>
              <a:cs typeface="Nunito Sans"/>
              <a:sym typeface="Nunito Sans"/>
            </a:endParaRPr>
          </a:p>
        </p:txBody>
      </p:sp>
      <p:pic>
        <p:nvPicPr>
          <p:cNvPr id="161" name="Google Shape;161;p18"/>
          <p:cNvPicPr preferRelativeResize="0"/>
          <p:nvPr/>
        </p:nvPicPr>
        <p:blipFill>
          <a:blip r:embed="rId6">
            <a:alphaModFix/>
          </a:blip>
          <a:stretch>
            <a:fillRect/>
          </a:stretch>
        </p:blipFill>
        <p:spPr>
          <a:xfrm>
            <a:off x="305050" y="4592275"/>
            <a:ext cx="5915025" cy="3803713"/>
          </a:xfrm>
          <a:prstGeom prst="rect">
            <a:avLst/>
          </a:prstGeom>
          <a:noFill/>
          <a:ln>
            <a:noFill/>
          </a:ln>
        </p:spPr>
      </p:pic>
      <p:pic>
        <p:nvPicPr>
          <p:cNvPr id="162" name="Google Shape;162;p18"/>
          <p:cNvPicPr preferRelativeResize="0"/>
          <p:nvPr/>
        </p:nvPicPr>
        <p:blipFill>
          <a:blip r:embed="rId7">
            <a:alphaModFix/>
          </a:blip>
          <a:stretch>
            <a:fillRect/>
          </a:stretch>
        </p:blipFill>
        <p:spPr>
          <a:xfrm>
            <a:off x="7032975" y="4600988"/>
            <a:ext cx="5915024" cy="3786288"/>
          </a:xfrm>
          <a:prstGeom prst="rect">
            <a:avLst/>
          </a:prstGeom>
          <a:noFill/>
          <a:ln>
            <a:noFill/>
          </a:ln>
        </p:spPr>
      </p:pic>
      <p:pic>
        <p:nvPicPr>
          <p:cNvPr id="163" name="Google Shape;163;p18"/>
          <p:cNvPicPr preferRelativeResize="0"/>
          <p:nvPr/>
        </p:nvPicPr>
        <p:blipFill>
          <a:blip r:embed="rId8">
            <a:alphaModFix/>
          </a:blip>
          <a:stretch>
            <a:fillRect/>
          </a:stretch>
        </p:blipFill>
        <p:spPr>
          <a:xfrm>
            <a:off x="400288" y="8785050"/>
            <a:ext cx="5724525" cy="1257300"/>
          </a:xfrm>
          <a:prstGeom prst="rect">
            <a:avLst/>
          </a:prstGeom>
          <a:noFill/>
          <a:ln>
            <a:noFill/>
          </a:ln>
        </p:spPr>
      </p:pic>
      <p:pic>
        <p:nvPicPr>
          <p:cNvPr id="164" name="Google Shape;164;p18"/>
          <p:cNvPicPr preferRelativeResize="0"/>
          <p:nvPr/>
        </p:nvPicPr>
        <p:blipFill>
          <a:blip r:embed="rId9">
            <a:alphaModFix/>
          </a:blip>
          <a:stretch>
            <a:fillRect/>
          </a:stretch>
        </p:blipFill>
        <p:spPr>
          <a:xfrm>
            <a:off x="6506275" y="8861250"/>
            <a:ext cx="6705600" cy="1104900"/>
          </a:xfrm>
          <a:prstGeom prst="rect">
            <a:avLst/>
          </a:prstGeom>
          <a:noFill/>
          <a:ln>
            <a:noFill/>
          </a:ln>
        </p:spPr>
      </p:pic>
      <p:sp>
        <p:nvSpPr>
          <p:cNvPr id="165" name="Google Shape;165;p18"/>
          <p:cNvSpPr txBox="1"/>
          <p:nvPr/>
        </p:nvSpPr>
        <p:spPr>
          <a:xfrm>
            <a:off x="13593325" y="8740000"/>
            <a:ext cx="42123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nim wrapper for LoadLibrary and GetProcAddress</a:t>
            </a:r>
            <a:endParaRPr sz="2500">
              <a:solidFill>
                <a:srgbClr val="001A53"/>
              </a:solidFill>
              <a:latin typeface="Nunito Sans"/>
              <a:ea typeface="Nunito Sans"/>
              <a:cs typeface="Nunito Sans"/>
              <a:sym typeface="Nunito Sans"/>
            </a:endParaRPr>
          </a:p>
        </p:txBody>
      </p:sp>
      <p:cxnSp>
        <p:nvCxnSpPr>
          <p:cNvPr id="166" name="Google Shape;166;p18"/>
          <p:cNvCxnSpPr>
            <a:stCxn id="157" idx="3"/>
            <a:endCxn id="158" idx="2"/>
          </p:cNvCxnSpPr>
          <p:nvPr/>
        </p:nvCxnSpPr>
        <p:spPr>
          <a:xfrm flipH="1" rot="10800000">
            <a:off x="6220063" y="1632175"/>
            <a:ext cx="4650000" cy="387900"/>
          </a:xfrm>
          <a:prstGeom prst="curvedConnector2">
            <a:avLst/>
          </a:prstGeom>
          <a:noFill/>
          <a:ln cap="flat" cmpd="sng" w="9525">
            <a:solidFill>
              <a:schemeClr val="dk2"/>
            </a:solidFill>
            <a:prstDash val="solid"/>
            <a:round/>
            <a:headEnd len="med" w="med" type="none"/>
            <a:tailEnd len="med" w="med" type="none"/>
          </a:ln>
        </p:spPr>
      </p:cxnSp>
      <p:cxnSp>
        <p:nvCxnSpPr>
          <p:cNvPr id="167" name="Google Shape;167;p18"/>
          <p:cNvCxnSpPr>
            <a:stCxn id="160" idx="1"/>
            <a:endCxn id="159" idx="3"/>
          </p:cNvCxnSpPr>
          <p:nvPr/>
        </p:nvCxnSpPr>
        <p:spPr>
          <a:xfrm flipH="1">
            <a:off x="6048675" y="3771125"/>
            <a:ext cx="375900" cy="60900"/>
          </a:xfrm>
          <a:prstGeom prst="curvedConnector3">
            <a:avLst>
              <a:gd fmla="val 50008" name="adj1"/>
            </a:avLst>
          </a:prstGeom>
          <a:noFill/>
          <a:ln cap="flat" cmpd="sng" w="9525">
            <a:solidFill>
              <a:schemeClr val="dk2"/>
            </a:solidFill>
            <a:prstDash val="solid"/>
            <a:round/>
            <a:headEnd len="med" w="med" type="none"/>
            <a:tailEnd len="med" w="med" type="none"/>
          </a:ln>
        </p:spPr>
      </p:cxnSp>
      <p:cxnSp>
        <p:nvCxnSpPr>
          <p:cNvPr id="168" name="Google Shape;168;p18"/>
          <p:cNvCxnSpPr>
            <a:stCxn id="161" idx="3"/>
            <a:endCxn id="162" idx="1"/>
          </p:cNvCxnSpPr>
          <p:nvPr/>
        </p:nvCxnSpPr>
        <p:spPr>
          <a:xfrm>
            <a:off x="6220075" y="6494132"/>
            <a:ext cx="813000" cy="600"/>
          </a:xfrm>
          <a:prstGeom prst="curvedConnector3">
            <a:avLst>
              <a:gd fmla="val 49994" name="adj1"/>
            </a:avLst>
          </a:prstGeom>
          <a:noFill/>
          <a:ln cap="flat" cmpd="sng" w="9525">
            <a:solidFill>
              <a:schemeClr val="dk2"/>
            </a:solidFill>
            <a:prstDash val="solid"/>
            <a:round/>
            <a:headEnd len="med" w="med" type="none"/>
            <a:tailEnd len="med" w="med" type="none"/>
          </a:ln>
        </p:spPr>
      </p:cxnSp>
      <p:cxnSp>
        <p:nvCxnSpPr>
          <p:cNvPr id="169" name="Google Shape;169;p18"/>
          <p:cNvCxnSpPr>
            <a:stCxn id="163" idx="3"/>
            <a:endCxn id="164" idx="1"/>
          </p:cNvCxnSpPr>
          <p:nvPr/>
        </p:nvCxnSpPr>
        <p:spPr>
          <a:xfrm>
            <a:off x="6124813" y="9413700"/>
            <a:ext cx="381600" cy="600"/>
          </a:xfrm>
          <a:prstGeom prst="curvedConnector3">
            <a:avLst>
              <a:gd fmla="val 49982" name="adj1"/>
            </a:avLst>
          </a:prstGeom>
          <a:noFill/>
          <a:ln cap="flat" cmpd="sng" w="9525">
            <a:solidFill>
              <a:schemeClr val="dk2"/>
            </a:solidFill>
            <a:prstDash val="solid"/>
            <a:round/>
            <a:headEnd len="med" w="med" type="none"/>
            <a:tailEnd len="med" w="med" type="none"/>
          </a:ln>
        </p:spPr>
      </p:cxnSp>
      <p:cxnSp>
        <p:nvCxnSpPr>
          <p:cNvPr id="170" name="Google Shape;170;p18"/>
          <p:cNvCxnSpPr>
            <a:stCxn id="164" idx="3"/>
            <a:endCxn id="165" idx="1"/>
          </p:cNvCxnSpPr>
          <p:nvPr/>
        </p:nvCxnSpPr>
        <p:spPr>
          <a:xfrm flipH="1" rot="10800000">
            <a:off x="13211875" y="9409500"/>
            <a:ext cx="381600" cy="4200"/>
          </a:xfrm>
          <a:prstGeom prst="curvedConnector3">
            <a:avLst>
              <a:gd fmla="val 4998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4" name="Shape 174"/>
        <p:cNvGrpSpPr/>
        <p:nvPr/>
      </p:nvGrpSpPr>
      <p:grpSpPr>
        <a:xfrm>
          <a:off x="0" y="0"/>
          <a:ext cx="0" cy="0"/>
          <a:chOff x="0" y="0"/>
          <a:chExt cx="0" cy="0"/>
        </a:xfrm>
      </p:grpSpPr>
      <p:pic>
        <p:nvPicPr>
          <p:cNvPr id="175" name="Google Shape;175;p19"/>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176" name="Google Shape;176;p19"/>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Looking at test.exe - part 2 </a:t>
            </a:r>
            <a:endParaRPr b="1" sz="3400">
              <a:solidFill>
                <a:srgbClr val="001A53"/>
              </a:solidFill>
              <a:latin typeface="Nunito Sans"/>
              <a:ea typeface="Nunito Sans"/>
              <a:cs typeface="Nunito Sans"/>
              <a:sym typeface="Nunito Sans"/>
            </a:endParaRPr>
          </a:p>
        </p:txBody>
      </p:sp>
      <p:sp>
        <p:nvSpPr>
          <p:cNvPr id="177" name="Google Shape;177;p19"/>
          <p:cNvSpPr txBox="1"/>
          <p:nvPr/>
        </p:nvSpPr>
        <p:spPr>
          <a:xfrm>
            <a:off x="7245700" y="1064275"/>
            <a:ext cx="55878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InitializeCriticalSection sets up signals</a:t>
            </a:r>
            <a:endParaRPr sz="2500">
              <a:solidFill>
                <a:srgbClr val="001A53"/>
              </a:solidFill>
              <a:latin typeface="Nunito Sans"/>
              <a:ea typeface="Nunito Sans"/>
              <a:cs typeface="Nunito Sans"/>
              <a:sym typeface="Nunito Sans"/>
            </a:endParaRPr>
          </a:p>
        </p:txBody>
      </p:sp>
      <p:pic>
        <p:nvPicPr>
          <p:cNvPr id="178" name="Google Shape;178;p19"/>
          <p:cNvPicPr preferRelativeResize="0"/>
          <p:nvPr/>
        </p:nvPicPr>
        <p:blipFill>
          <a:blip r:embed="rId4">
            <a:alphaModFix/>
          </a:blip>
          <a:stretch>
            <a:fillRect/>
          </a:stretch>
        </p:blipFill>
        <p:spPr>
          <a:xfrm>
            <a:off x="305050" y="1008025"/>
            <a:ext cx="6724650" cy="1066800"/>
          </a:xfrm>
          <a:prstGeom prst="rect">
            <a:avLst/>
          </a:prstGeom>
          <a:noFill/>
          <a:ln>
            <a:noFill/>
          </a:ln>
        </p:spPr>
      </p:pic>
      <p:pic>
        <p:nvPicPr>
          <p:cNvPr id="179" name="Google Shape;179;p19"/>
          <p:cNvPicPr preferRelativeResize="0"/>
          <p:nvPr/>
        </p:nvPicPr>
        <p:blipFill>
          <a:blip r:embed="rId5">
            <a:alphaModFix/>
          </a:blip>
          <a:stretch>
            <a:fillRect/>
          </a:stretch>
        </p:blipFill>
        <p:spPr>
          <a:xfrm>
            <a:off x="11925800" y="871826"/>
            <a:ext cx="6039187" cy="1339200"/>
          </a:xfrm>
          <a:prstGeom prst="rect">
            <a:avLst/>
          </a:prstGeom>
          <a:noFill/>
          <a:ln>
            <a:noFill/>
          </a:ln>
        </p:spPr>
      </p:pic>
      <p:pic>
        <p:nvPicPr>
          <p:cNvPr id="180" name="Google Shape;180;p19"/>
          <p:cNvPicPr preferRelativeResize="0"/>
          <p:nvPr/>
        </p:nvPicPr>
        <p:blipFill>
          <a:blip r:embed="rId6">
            <a:alphaModFix/>
          </a:blip>
          <a:stretch>
            <a:fillRect/>
          </a:stretch>
        </p:blipFill>
        <p:spPr>
          <a:xfrm>
            <a:off x="345625" y="2978050"/>
            <a:ext cx="6768451" cy="3380775"/>
          </a:xfrm>
          <a:prstGeom prst="rect">
            <a:avLst/>
          </a:prstGeom>
          <a:noFill/>
          <a:ln>
            <a:noFill/>
          </a:ln>
        </p:spPr>
      </p:pic>
      <p:sp>
        <p:nvSpPr>
          <p:cNvPr id="181" name="Google Shape;181;p19"/>
          <p:cNvSpPr txBox="1"/>
          <p:nvPr/>
        </p:nvSpPr>
        <p:spPr>
          <a:xfrm>
            <a:off x="305050" y="2355325"/>
            <a:ext cx="8090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The final __tailcall will </a:t>
            </a:r>
            <a:r>
              <a:rPr lang="en-US" sz="2500">
                <a:solidFill>
                  <a:srgbClr val="001A53"/>
                </a:solidFill>
                <a:latin typeface="Nunito Sans"/>
                <a:ea typeface="Nunito Sans"/>
                <a:cs typeface="Nunito Sans"/>
                <a:sym typeface="Nunito Sans"/>
              </a:rPr>
              <a:t>setup</a:t>
            </a:r>
            <a:r>
              <a:rPr lang="en-US" sz="2500">
                <a:solidFill>
                  <a:srgbClr val="001A53"/>
                </a:solidFill>
                <a:latin typeface="Nunito Sans"/>
                <a:ea typeface="Nunito Sans"/>
                <a:cs typeface="Nunito Sans"/>
                <a:sym typeface="Nunito Sans"/>
              </a:rPr>
              <a:t> the Console for output</a:t>
            </a:r>
            <a:endParaRPr sz="2500">
              <a:solidFill>
                <a:srgbClr val="001A53"/>
              </a:solidFill>
              <a:latin typeface="Nunito Sans"/>
              <a:ea typeface="Nunito Sans"/>
              <a:cs typeface="Nunito Sans"/>
              <a:sym typeface="Nunito Sans"/>
            </a:endParaRPr>
          </a:p>
        </p:txBody>
      </p:sp>
      <p:pic>
        <p:nvPicPr>
          <p:cNvPr id="182" name="Google Shape;182;p19"/>
          <p:cNvPicPr preferRelativeResize="0"/>
          <p:nvPr/>
        </p:nvPicPr>
        <p:blipFill>
          <a:blip r:embed="rId7">
            <a:alphaModFix/>
          </a:blip>
          <a:stretch>
            <a:fillRect/>
          </a:stretch>
        </p:blipFill>
        <p:spPr>
          <a:xfrm>
            <a:off x="11257325" y="2924725"/>
            <a:ext cx="4934951" cy="1596600"/>
          </a:xfrm>
          <a:prstGeom prst="rect">
            <a:avLst/>
          </a:prstGeom>
          <a:noFill/>
          <a:ln>
            <a:noFill/>
          </a:ln>
        </p:spPr>
      </p:pic>
      <p:pic>
        <p:nvPicPr>
          <p:cNvPr id="183" name="Google Shape;183;p19"/>
          <p:cNvPicPr preferRelativeResize="0"/>
          <p:nvPr/>
        </p:nvPicPr>
        <p:blipFill>
          <a:blip r:embed="rId8">
            <a:alphaModFix/>
          </a:blip>
          <a:stretch>
            <a:fillRect/>
          </a:stretch>
        </p:blipFill>
        <p:spPr>
          <a:xfrm>
            <a:off x="11257325" y="5782775"/>
            <a:ext cx="5295900" cy="1314450"/>
          </a:xfrm>
          <a:prstGeom prst="rect">
            <a:avLst/>
          </a:prstGeom>
          <a:noFill/>
          <a:ln>
            <a:noFill/>
          </a:ln>
        </p:spPr>
      </p:pic>
      <p:sp>
        <p:nvSpPr>
          <p:cNvPr id="184" name="Google Shape;184;p19"/>
          <p:cNvSpPr txBox="1"/>
          <p:nvPr/>
        </p:nvSpPr>
        <p:spPr>
          <a:xfrm>
            <a:off x="11178550" y="4674900"/>
            <a:ext cx="5930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_.rdata contains the string “Hello World”. It is called with echoBinSafe</a:t>
            </a:r>
            <a:endParaRPr sz="2500">
              <a:solidFill>
                <a:srgbClr val="001A53"/>
              </a:solidFill>
              <a:latin typeface="Nunito Sans"/>
              <a:ea typeface="Nunito Sans"/>
              <a:cs typeface="Nunito Sans"/>
              <a:sym typeface="Nunito Sans"/>
            </a:endParaRPr>
          </a:p>
        </p:txBody>
      </p:sp>
      <p:sp>
        <p:nvSpPr>
          <p:cNvPr id="185" name="Google Shape;185;p19"/>
          <p:cNvSpPr txBox="1"/>
          <p:nvPr/>
        </p:nvSpPr>
        <p:spPr>
          <a:xfrm>
            <a:off x="7713328" y="3515113"/>
            <a:ext cx="2459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back to main -&gt;</a:t>
            </a:r>
            <a:endParaRPr sz="2500">
              <a:solidFill>
                <a:srgbClr val="001A53"/>
              </a:solidFill>
              <a:latin typeface="Nunito Sans"/>
              <a:ea typeface="Nunito Sans"/>
              <a:cs typeface="Nunito Sans"/>
              <a:sym typeface="Nunito Sans"/>
            </a:endParaRPr>
          </a:p>
        </p:txBody>
      </p:sp>
      <p:pic>
        <p:nvPicPr>
          <p:cNvPr id="186" name="Google Shape;186;p19"/>
          <p:cNvPicPr preferRelativeResize="0"/>
          <p:nvPr/>
        </p:nvPicPr>
        <p:blipFill>
          <a:blip r:embed="rId9">
            <a:alphaModFix/>
          </a:blip>
          <a:stretch>
            <a:fillRect/>
          </a:stretch>
        </p:blipFill>
        <p:spPr>
          <a:xfrm>
            <a:off x="345626" y="6955782"/>
            <a:ext cx="6509101" cy="3080743"/>
          </a:xfrm>
          <a:prstGeom prst="rect">
            <a:avLst/>
          </a:prstGeom>
          <a:noFill/>
          <a:ln>
            <a:noFill/>
          </a:ln>
        </p:spPr>
      </p:pic>
      <p:sp>
        <p:nvSpPr>
          <p:cNvPr id="187" name="Google Shape;187;p19"/>
          <p:cNvSpPr txBox="1"/>
          <p:nvPr/>
        </p:nvSpPr>
        <p:spPr>
          <a:xfrm>
            <a:off x="6961750" y="6991200"/>
            <a:ext cx="32106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000">
                <a:solidFill>
                  <a:srgbClr val="001A53"/>
                </a:solidFill>
                <a:latin typeface="Nunito Sans"/>
                <a:ea typeface="Nunito Sans"/>
                <a:cs typeface="Nunito Sans"/>
                <a:sym typeface="Nunito Sans"/>
              </a:rPr>
              <a:t>___imp___acrt_iob_func contains handles to stdin, stdout, stderr</a:t>
            </a:r>
            <a:endParaRPr sz="2000">
              <a:solidFill>
                <a:srgbClr val="001A53"/>
              </a:solidFill>
              <a:latin typeface="Nunito Sans"/>
              <a:ea typeface="Nunito Sans"/>
              <a:cs typeface="Nunito Sans"/>
              <a:sym typeface="Nunito Sans"/>
            </a:endParaRPr>
          </a:p>
        </p:txBody>
      </p:sp>
      <p:pic>
        <p:nvPicPr>
          <p:cNvPr id="188" name="Google Shape;188;p19"/>
          <p:cNvPicPr preferRelativeResize="0"/>
          <p:nvPr/>
        </p:nvPicPr>
        <p:blipFill>
          <a:blip r:embed="rId10">
            <a:alphaModFix/>
          </a:blip>
          <a:stretch>
            <a:fillRect/>
          </a:stretch>
        </p:blipFill>
        <p:spPr>
          <a:xfrm>
            <a:off x="13201446" y="7278350"/>
            <a:ext cx="4763525" cy="2758175"/>
          </a:xfrm>
          <a:prstGeom prst="rect">
            <a:avLst/>
          </a:prstGeom>
          <a:noFill/>
          <a:ln>
            <a:noFill/>
          </a:ln>
        </p:spPr>
      </p:pic>
      <p:sp>
        <p:nvSpPr>
          <p:cNvPr id="189" name="Google Shape;189;p19"/>
          <p:cNvSpPr txBox="1"/>
          <p:nvPr/>
        </p:nvSpPr>
        <p:spPr>
          <a:xfrm>
            <a:off x="8806925" y="8928325"/>
            <a:ext cx="41949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000">
                <a:solidFill>
                  <a:srgbClr val="001A53"/>
                </a:solidFill>
                <a:latin typeface="Nunito Sans"/>
                <a:ea typeface="Nunito Sans"/>
                <a:cs typeface="Nunito Sans"/>
                <a:sym typeface="Nunito Sans"/>
              </a:rPr>
              <a:t>writeWindows outputs one char at a time checking for overflows and errors (out of bounds)</a:t>
            </a:r>
            <a:endParaRPr sz="2000">
              <a:solidFill>
                <a:srgbClr val="001A53"/>
              </a:solidFill>
              <a:latin typeface="Nunito Sans"/>
              <a:ea typeface="Nunito Sans"/>
              <a:cs typeface="Nunito Sans"/>
              <a:sym typeface="Nunito Sans"/>
            </a:endParaRPr>
          </a:p>
        </p:txBody>
      </p:sp>
      <p:cxnSp>
        <p:nvCxnSpPr>
          <p:cNvPr id="190" name="Google Shape;190;p19"/>
          <p:cNvCxnSpPr>
            <a:stCxn id="178" idx="3"/>
            <a:endCxn id="177" idx="1"/>
          </p:cNvCxnSpPr>
          <p:nvPr/>
        </p:nvCxnSpPr>
        <p:spPr>
          <a:xfrm>
            <a:off x="7029700" y="1541425"/>
            <a:ext cx="216000" cy="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91" name="Google Shape;191;p19"/>
          <p:cNvCxnSpPr>
            <a:stCxn id="180" idx="3"/>
            <a:endCxn id="185" idx="1"/>
          </p:cNvCxnSpPr>
          <p:nvPr/>
        </p:nvCxnSpPr>
        <p:spPr>
          <a:xfrm flipH="1" rot="10800000">
            <a:off x="7114076" y="3799937"/>
            <a:ext cx="599400" cy="868500"/>
          </a:xfrm>
          <a:prstGeom prst="curvedConnector3">
            <a:avLst>
              <a:gd fmla="val 49988" name="adj1"/>
            </a:avLst>
          </a:prstGeom>
          <a:noFill/>
          <a:ln cap="flat" cmpd="sng" w="9525">
            <a:solidFill>
              <a:schemeClr val="dk2"/>
            </a:solidFill>
            <a:prstDash val="solid"/>
            <a:round/>
            <a:headEnd len="med" w="med" type="none"/>
            <a:tailEnd len="med" w="med" type="none"/>
          </a:ln>
        </p:spPr>
      </p:cxnSp>
      <p:cxnSp>
        <p:nvCxnSpPr>
          <p:cNvPr id="192" name="Google Shape;192;p19"/>
          <p:cNvCxnSpPr>
            <a:stCxn id="185" idx="3"/>
            <a:endCxn id="182" idx="1"/>
          </p:cNvCxnSpPr>
          <p:nvPr/>
        </p:nvCxnSpPr>
        <p:spPr>
          <a:xfrm flipH="1" rot="10800000">
            <a:off x="10172428" y="3723013"/>
            <a:ext cx="1084800" cy="76800"/>
          </a:xfrm>
          <a:prstGeom prst="curvedConnector3">
            <a:avLst>
              <a:gd fmla="val 50004" name="adj1"/>
            </a:avLst>
          </a:prstGeom>
          <a:noFill/>
          <a:ln cap="flat" cmpd="sng" w="9525">
            <a:solidFill>
              <a:schemeClr val="dk2"/>
            </a:solidFill>
            <a:prstDash val="solid"/>
            <a:round/>
            <a:headEnd len="med" w="med" type="none"/>
            <a:tailEnd len="med" w="med" type="none"/>
          </a:ln>
        </p:spPr>
      </p:cxnSp>
      <p:cxnSp>
        <p:nvCxnSpPr>
          <p:cNvPr id="193" name="Google Shape;193;p19"/>
          <p:cNvCxnSpPr>
            <a:stCxn id="182" idx="2"/>
            <a:endCxn id="184" idx="0"/>
          </p:cNvCxnSpPr>
          <p:nvPr/>
        </p:nvCxnSpPr>
        <p:spPr>
          <a:xfrm flipH="1" rot="-5400000">
            <a:off x="13857400" y="4388725"/>
            <a:ext cx="153600" cy="418800"/>
          </a:xfrm>
          <a:prstGeom prst="curvedConnector3">
            <a:avLst>
              <a:gd fmla="val 49992" name="adj1"/>
            </a:avLst>
          </a:prstGeom>
          <a:noFill/>
          <a:ln cap="flat" cmpd="sng" w="9525">
            <a:solidFill>
              <a:schemeClr val="dk2"/>
            </a:solidFill>
            <a:prstDash val="solid"/>
            <a:round/>
            <a:headEnd len="med" w="med" type="none"/>
            <a:tailEnd len="med" w="med" type="none"/>
          </a:ln>
        </p:spPr>
      </p:cxnSp>
      <p:cxnSp>
        <p:nvCxnSpPr>
          <p:cNvPr id="194" name="Google Shape;194;p19"/>
          <p:cNvCxnSpPr>
            <a:stCxn id="184" idx="2"/>
            <a:endCxn id="183" idx="0"/>
          </p:cNvCxnSpPr>
          <p:nvPr/>
        </p:nvCxnSpPr>
        <p:spPr>
          <a:xfrm rot="5400000">
            <a:off x="13947700" y="5586750"/>
            <a:ext cx="153600" cy="238500"/>
          </a:xfrm>
          <a:prstGeom prst="curvedConnector3">
            <a:avLst>
              <a:gd fmla="val 49992" name="adj1"/>
            </a:avLst>
          </a:prstGeom>
          <a:noFill/>
          <a:ln cap="flat" cmpd="sng" w="9525">
            <a:solidFill>
              <a:schemeClr val="dk2"/>
            </a:solidFill>
            <a:prstDash val="solid"/>
            <a:round/>
            <a:headEnd len="med" w="med" type="none"/>
            <a:tailEnd len="med" w="med" type="none"/>
          </a:ln>
        </p:spPr>
      </p:cxnSp>
      <p:cxnSp>
        <p:nvCxnSpPr>
          <p:cNvPr id="195" name="Google Shape;195;p19"/>
          <p:cNvCxnSpPr>
            <a:stCxn id="183" idx="1"/>
            <a:endCxn id="186" idx="0"/>
          </p:cNvCxnSpPr>
          <p:nvPr/>
        </p:nvCxnSpPr>
        <p:spPr>
          <a:xfrm flipH="1">
            <a:off x="3600125" y="6440000"/>
            <a:ext cx="7657200" cy="515700"/>
          </a:xfrm>
          <a:prstGeom prst="curvedConnector2">
            <a:avLst/>
          </a:prstGeom>
          <a:noFill/>
          <a:ln cap="flat" cmpd="sng" w="9525">
            <a:solidFill>
              <a:schemeClr val="dk2"/>
            </a:solidFill>
            <a:prstDash val="solid"/>
            <a:round/>
            <a:headEnd len="med" w="med" type="none"/>
            <a:tailEnd len="med" w="med" type="none"/>
          </a:ln>
        </p:spPr>
      </p:cxnSp>
      <p:cxnSp>
        <p:nvCxnSpPr>
          <p:cNvPr id="196" name="Google Shape;196;p19"/>
          <p:cNvCxnSpPr>
            <a:stCxn id="186" idx="3"/>
            <a:endCxn id="188" idx="1"/>
          </p:cNvCxnSpPr>
          <p:nvPr/>
        </p:nvCxnSpPr>
        <p:spPr>
          <a:xfrm>
            <a:off x="6854727" y="8496153"/>
            <a:ext cx="6346800" cy="161400"/>
          </a:xfrm>
          <a:prstGeom prst="curvedConnector3">
            <a:avLst>
              <a:gd fmla="val 49999"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0" name="Shape 200"/>
        <p:cNvGrpSpPr/>
        <p:nvPr/>
      </p:nvGrpSpPr>
      <p:grpSpPr>
        <a:xfrm>
          <a:off x="0" y="0"/>
          <a:ext cx="0" cy="0"/>
          <a:chOff x="0" y="0"/>
          <a:chExt cx="0" cy="0"/>
        </a:xfrm>
      </p:grpSpPr>
      <p:pic>
        <p:nvPicPr>
          <p:cNvPr id="201" name="Google Shape;201;p20"/>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grpSp>
        <p:nvGrpSpPr>
          <p:cNvPr id="202" name="Google Shape;202;p20"/>
          <p:cNvGrpSpPr/>
          <p:nvPr/>
        </p:nvGrpSpPr>
        <p:grpSpPr>
          <a:xfrm>
            <a:off x="0" y="-144662"/>
            <a:ext cx="3085741" cy="10431728"/>
            <a:chOff x="0" y="-38100"/>
            <a:chExt cx="812700" cy="2747433"/>
          </a:xfrm>
        </p:grpSpPr>
        <p:sp>
          <p:nvSpPr>
            <p:cNvPr id="203" name="Google Shape;203;p20"/>
            <p:cNvSpPr/>
            <p:nvPr/>
          </p:nvSpPr>
          <p:spPr>
            <a:xfrm>
              <a:off x="0" y="0"/>
              <a:ext cx="128598" cy="2709333"/>
            </a:xfrm>
            <a:custGeom>
              <a:rect b="b" l="l" r="r" t="t"/>
              <a:pathLst>
                <a:path extrusionOk="0" h="2709333" w="128598">
                  <a:moveTo>
                    <a:pt x="0" y="0"/>
                  </a:moveTo>
                  <a:lnTo>
                    <a:pt x="128598" y="0"/>
                  </a:lnTo>
                  <a:lnTo>
                    <a:pt x="128598" y="2709333"/>
                  </a:lnTo>
                  <a:lnTo>
                    <a:pt x="0" y="2709333"/>
                  </a:lnTo>
                  <a:close/>
                </a:path>
              </a:pathLst>
            </a:custGeom>
            <a:solidFill>
              <a:srgbClr val="C1272D"/>
            </a:solidFill>
            <a:ln>
              <a:noFill/>
            </a:ln>
          </p:spPr>
        </p:sp>
        <p:sp>
          <p:nvSpPr>
            <p:cNvPr id="204" name="Google Shape;204;p2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20"/>
          <p:cNvSpPr txBox="1"/>
          <p:nvPr/>
        </p:nvSpPr>
        <p:spPr>
          <a:xfrm>
            <a:off x="1199225" y="928125"/>
            <a:ext cx="139383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500"/>
              <a:buFont typeface="Arial"/>
              <a:buNone/>
            </a:pPr>
            <a:r>
              <a:rPr b="1" lang="en-US" sz="8500">
                <a:solidFill>
                  <a:srgbClr val="001A53"/>
                </a:solidFill>
                <a:latin typeface="Blinker"/>
                <a:ea typeface="Blinker"/>
                <a:cs typeface="Blinker"/>
                <a:sym typeface="Blinker"/>
              </a:rPr>
              <a:t>Reverse shell - Windows</a:t>
            </a:r>
            <a:endParaRPr b="1" i="0" sz="8500" u="none" cap="none" strike="noStrike">
              <a:solidFill>
                <a:srgbClr val="001A53"/>
              </a:solidFill>
              <a:latin typeface="Blinker"/>
              <a:ea typeface="Blinker"/>
              <a:cs typeface="Blinker"/>
              <a:sym typeface="Blinker"/>
            </a:endParaRPr>
          </a:p>
        </p:txBody>
      </p:sp>
      <p:sp>
        <p:nvSpPr>
          <p:cNvPr id="206" name="Google Shape;206;p20"/>
          <p:cNvSpPr txBox="1"/>
          <p:nvPr/>
        </p:nvSpPr>
        <p:spPr>
          <a:xfrm>
            <a:off x="1199225" y="2192625"/>
            <a:ext cx="1026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B58225"/>
              </a:solidFill>
              <a:latin typeface="Blinker Light"/>
              <a:ea typeface="Blinker Light"/>
              <a:cs typeface="Blinker Light"/>
              <a:sym typeface="Blinker Light"/>
            </a:endParaRPr>
          </a:p>
        </p:txBody>
      </p:sp>
      <p:sp>
        <p:nvSpPr>
          <p:cNvPr id="207" name="Google Shape;207;p20"/>
          <p:cNvSpPr txBox="1"/>
          <p:nvPr/>
        </p:nvSpPr>
        <p:spPr>
          <a:xfrm>
            <a:off x="1199225" y="2605350"/>
            <a:ext cx="150495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3000">
                <a:solidFill>
                  <a:srgbClr val="001A53"/>
                </a:solidFill>
                <a:latin typeface="Nunito Sans"/>
                <a:ea typeface="Nunito Sans"/>
                <a:cs typeface="Nunito Sans"/>
                <a:sym typeface="Nunito Sans"/>
              </a:rPr>
              <a:t>With winim, a library wrapping the windows API and COM, the winapi can be used entirely to write a reverse shell.</a:t>
            </a:r>
            <a:endParaRPr b="0" i="0" sz="3000" u="none" cap="none" strike="noStrike">
              <a:solidFill>
                <a:srgbClr val="001A53"/>
              </a:solidFill>
              <a:latin typeface="Nunito Sans"/>
              <a:ea typeface="Nunito Sans"/>
              <a:cs typeface="Nunito Sans"/>
              <a:sym typeface="Nunito Sans"/>
            </a:endParaRPr>
          </a:p>
        </p:txBody>
      </p:sp>
      <p:sp>
        <p:nvSpPr>
          <p:cNvPr id="208" name="Google Shape;208;p20"/>
          <p:cNvSpPr txBox="1"/>
          <p:nvPr/>
        </p:nvSpPr>
        <p:spPr>
          <a:xfrm>
            <a:off x="1309300" y="8501600"/>
            <a:ext cx="15049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3000">
                <a:solidFill>
                  <a:srgbClr val="001A53"/>
                </a:solidFill>
                <a:latin typeface="Nunito Sans"/>
                <a:ea typeface="Nunito Sans"/>
                <a:cs typeface="Nunito Sans"/>
                <a:sym typeface="Nunito Sans"/>
              </a:rPr>
              <a:t>Compiling with:  </a:t>
            </a:r>
            <a:r>
              <a:rPr lang="en-US" sz="1800">
                <a:solidFill>
                  <a:srgbClr val="001A53"/>
                </a:solidFill>
                <a:latin typeface="Nunito Sans"/>
                <a:ea typeface="Nunito Sans"/>
                <a:cs typeface="Nunito Sans"/>
                <a:sym typeface="Nunito Sans"/>
              </a:rPr>
              <a:t>nim c -d:release --threads:off .\reverse_shell.nim</a:t>
            </a:r>
            <a:endParaRPr b="0" i="0" sz="1800" u="none" cap="none" strike="noStrike">
              <a:solidFill>
                <a:srgbClr val="001A53"/>
              </a:solidFill>
              <a:latin typeface="Nunito Sans"/>
              <a:ea typeface="Nunito Sans"/>
              <a:cs typeface="Nunito Sans"/>
              <a:sym typeface="Nunito Sans"/>
            </a:endParaRPr>
          </a:p>
        </p:txBody>
      </p:sp>
      <p:pic>
        <p:nvPicPr>
          <p:cNvPr id="209" name="Google Shape;209;p20"/>
          <p:cNvPicPr preferRelativeResize="0"/>
          <p:nvPr/>
        </p:nvPicPr>
        <p:blipFill>
          <a:blip r:embed="rId4">
            <a:alphaModFix/>
          </a:blip>
          <a:stretch>
            <a:fillRect/>
          </a:stretch>
        </p:blipFill>
        <p:spPr>
          <a:xfrm>
            <a:off x="1500175" y="3897663"/>
            <a:ext cx="6143625" cy="4238625"/>
          </a:xfrm>
          <a:prstGeom prst="rect">
            <a:avLst/>
          </a:prstGeom>
          <a:noFill/>
          <a:ln>
            <a:noFill/>
          </a:ln>
        </p:spPr>
      </p:pic>
      <p:pic>
        <p:nvPicPr>
          <p:cNvPr id="210" name="Google Shape;210;p20"/>
          <p:cNvPicPr preferRelativeResize="0"/>
          <p:nvPr/>
        </p:nvPicPr>
        <p:blipFill>
          <a:blip r:embed="rId5">
            <a:alphaModFix/>
          </a:blip>
          <a:stretch>
            <a:fillRect/>
          </a:stretch>
        </p:blipFill>
        <p:spPr>
          <a:xfrm>
            <a:off x="8587713" y="4092938"/>
            <a:ext cx="8410575" cy="3848100"/>
          </a:xfrm>
          <a:prstGeom prst="rect">
            <a:avLst/>
          </a:prstGeom>
          <a:noFill/>
          <a:ln>
            <a:noFill/>
          </a:ln>
        </p:spPr>
      </p:pic>
      <p:pic>
        <p:nvPicPr>
          <p:cNvPr id="211" name="Google Shape;211;p20"/>
          <p:cNvPicPr preferRelativeResize="0"/>
          <p:nvPr/>
        </p:nvPicPr>
        <p:blipFill>
          <a:blip r:embed="rId6">
            <a:alphaModFix/>
          </a:blip>
          <a:stretch>
            <a:fillRect/>
          </a:stretch>
        </p:blipFill>
        <p:spPr>
          <a:xfrm>
            <a:off x="6182400" y="9148088"/>
            <a:ext cx="3971925" cy="923925"/>
          </a:xfrm>
          <a:prstGeom prst="rect">
            <a:avLst/>
          </a:prstGeom>
          <a:noFill/>
          <a:ln>
            <a:noFill/>
          </a:ln>
        </p:spPr>
      </p:pic>
      <p:pic>
        <p:nvPicPr>
          <p:cNvPr id="212" name="Google Shape;212;p20"/>
          <p:cNvPicPr preferRelativeResize="0"/>
          <p:nvPr/>
        </p:nvPicPr>
        <p:blipFill>
          <a:blip r:embed="rId7">
            <a:alphaModFix/>
          </a:blip>
          <a:stretch>
            <a:fillRect/>
          </a:stretch>
        </p:blipFill>
        <p:spPr>
          <a:xfrm>
            <a:off x="11311949" y="8501600"/>
            <a:ext cx="4693050" cy="1108200"/>
          </a:xfrm>
          <a:prstGeom prst="rect">
            <a:avLst/>
          </a:prstGeom>
          <a:noFill/>
          <a:ln>
            <a:noFill/>
          </a:ln>
        </p:spPr>
      </p:pic>
      <p:cxnSp>
        <p:nvCxnSpPr>
          <p:cNvPr id="213" name="Google Shape;213;p20"/>
          <p:cNvCxnSpPr>
            <a:stCxn id="211" idx="3"/>
            <a:endCxn id="212" idx="1"/>
          </p:cNvCxnSpPr>
          <p:nvPr/>
        </p:nvCxnSpPr>
        <p:spPr>
          <a:xfrm flipH="1" rot="10800000">
            <a:off x="10154325" y="9055650"/>
            <a:ext cx="1157700" cy="5544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214" name="Google Shape;214;p20"/>
          <p:cNvCxnSpPr>
            <a:stCxn id="208" idx="1"/>
            <a:endCxn id="211" idx="1"/>
          </p:cNvCxnSpPr>
          <p:nvPr/>
        </p:nvCxnSpPr>
        <p:spPr>
          <a:xfrm>
            <a:off x="1309300" y="8824850"/>
            <a:ext cx="4873200" cy="785100"/>
          </a:xfrm>
          <a:prstGeom prst="curvedConnector3">
            <a:avLst>
              <a:gd fmla="val -4886"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8" name="Shape 218"/>
        <p:cNvGrpSpPr/>
        <p:nvPr/>
      </p:nvGrpSpPr>
      <p:grpSpPr>
        <a:xfrm>
          <a:off x="0" y="0"/>
          <a:ext cx="0" cy="0"/>
          <a:chOff x="0" y="0"/>
          <a:chExt cx="0" cy="0"/>
        </a:xfrm>
      </p:grpSpPr>
      <p:pic>
        <p:nvPicPr>
          <p:cNvPr id="219" name="Google Shape;219;p21"/>
          <p:cNvPicPr preferRelativeResize="0"/>
          <p:nvPr/>
        </p:nvPicPr>
        <p:blipFill rotWithShape="1">
          <a:blip r:embed="rId3">
            <a:alphaModFix amt="7000"/>
          </a:blip>
          <a:srcRect b="36216" l="12057" r="25045" t="0"/>
          <a:stretch/>
        </p:blipFill>
        <p:spPr>
          <a:xfrm>
            <a:off x="3175" y="0"/>
            <a:ext cx="18288000" cy="10431726"/>
          </a:xfrm>
          <a:prstGeom prst="rect">
            <a:avLst/>
          </a:prstGeom>
          <a:noFill/>
          <a:ln>
            <a:noFill/>
          </a:ln>
        </p:spPr>
      </p:pic>
      <p:sp>
        <p:nvSpPr>
          <p:cNvPr id="220" name="Google Shape;220;p21"/>
          <p:cNvSpPr txBox="1"/>
          <p:nvPr/>
        </p:nvSpPr>
        <p:spPr>
          <a:xfrm>
            <a:off x="305050" y="210575"/>
            <a:ext cx="1504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3400">
                <a:solidFill>
                  <a:srgbClr val="001A53"/>
                </a:solidFill>
                <a:latin typeface="Nunito Sans"/>
                <a:ea typeface="Nunito Sans"/>
                <a:cs typeface="Nunito Sans"/>
                <a:sym typeface="Nunito Sans"/>
              </a:rPr>
              <a:t>Looking at reverse_shell.exe - part 1 </a:t>
            </a:r>
            <a:endParaRPr b="1" sz="3400">
              <a:solidFill>
                <a:srgbClr val="001A53"/>
              </a:solidFill>
              <a:latin typeface="Nunito Sans"/>
              <a:ea typeface="Nunito Sans"/>
              <a:cs typeface="Nunito Sans"/>
              <a:sym typeface="Nunito Sans"/>
            </a:endParaRPr>
          </a:p>
        </p:txBody>
      </p:sp>
      <p:sp>
        <p:nvSpPr>
          <p:cNvPr id="221" name="Google Shape;221;p21"/>
          <p:cNvSpPr txBox="1"/>
          <p:nvPr/>
        </p:nvSpPr>
        <p:spPr>
          <a:xfrm>
            <a:off x="349825" y="1137300"/>
            <a:ext cx="97092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Remember back to the imports of test.exe where KERNEL32.dll and msvcrt.dll imported 20 and 39 functions respectively. The reverse_shell.exe imports the same.</a:t>
            </a:r>
            <a:endParaRPr sz="2500">
              <a:solidFill>
                <a:srgbClr val="001A53"/>
              </a:solidFill>
              <a:latin typeface="Nunito Sans"/>
              <a:ea typeface="Nunito Sans"/>
              <a:cs typeface="Nunito Sans"/>
              <a:sym typeface="Nunito Sans"/>
            </a:endParaRPr>
          </a:p>
        </p:txBody>
      </p:sp>
      <p:pic>
        <p:nvPicPr>
          <p:cNvPr id="222" name="Google Shape;222;p21"/>
          <p:cNvPicPr preferRelativeResize="0"/>
          <p:nvPr/>
        </p:nvPicPr>
        <p:blipFill>
          <a:blip r:embed="rId4">
            <a:alphaModFix/>
          </a:blip>
          <a:stretch>
            <a:fillRect/>
          </a:stretch>
        </p:blipFill>
        <p:spPr>
          <a:xfrm>
            <a:off x="5695013" y="2072250"/>
            <a:ext cx="2695575" cy="609600"/>
          </a:xfrm>
          <a:prstGeom prst="rect">
            <a:avLst/>
          </a:prstGeom>
          <a:noFill/>
          <a:ln>
            <a:noFill/>
          </a:ln>
        </p:spPr>
      </p:pic>
      <p:sp>
        <p:nvSpPr>
          <p:cNvPr id="223" name="Google Shape;223;p21"/>
          <p:cNvSpPr txBox="1"/>
          <p:nvPr/>
        </p:nvSpPr>
        <p:spPr>
          <a:xfrm>
            <a:off x="510350" y="3058275"/>
            <a:ext cx="7025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This is because nim is using its nimGetProcAddress wrapper during PreMain. </a:t>
            </a:r>
            <a:endParaRPr sz="2500">
              <a:solidFill>
                <a:srgbClr val="001A53"/>
              </a:solidFill>
              <a:latin typeface="Nunito Sans"/>
              <a:ea typeface="Nunito Sans"/>
              <a:cs typeface="Nunito Sans"/>
              <a:sym typeface="Nunito Sans"/>
            </a:endParaRPr>
          </a:p>
        </p:txBody>
      </p:sp>
      <p:pic>
        <p:nvPicPr>
          <p:cNvPr id="224" name="Google Shape;224;p21"/>
          <p:cNvPicPr preferRelativeResize="0"/>
          <p:nvPr/>
        </p:nvPicPr>
        <p:blipFill>
          <a:blip r:embed="rId5">
            <a:alphaModFix/>
          </a:blip>
          <a:stretch>
            <a:fillRect/>
          </a:stretch>
        </p:blipFill>
        <p:spPr>
          <a:xfrm>
            <a:off x="578838" y="4012563"/>
            <a:ext cx="5781675" cy="1685925"/>
          </a:xfrm>
          <a:prstGeom prst="rect">
            <a:avLst/>
          </a:prstGeom>
          <a:noFill/>
          <a:ln>
            <a:noFill/>
          </a:ln>
        </p:spPr>
      </p:pic>
      <p:pic>
        <p:nvPicPr>
          <p:cNvPr id="225" name="Google Shape;225;p21"/>
          <p:cNvPicPr preferRelativeResize="0"/>
          <p:nvPr/>
        </p:nvPicPr>
        <p:blipFill>
          <a:blip r:embed="rId6">
            <a:alphaModFix/>
          </a:blip>
          <a:stretch>
            <a:fillRect/>
          </a:stretch>
        </p:blipFill>
        <p:spPr>
          <a:xfrm>
            <a:off x="8390600" y="3812772"/>
            <a:ext cx="5492926" cy="1818625"/>
          </a:xfrm>
          <a:prstGeom prst="rect">
            <a:avLst/>
          </a:prstGeom>
          <a:noFill/>
          <a:ln>
            <a:noFill/>
          </a:ln>
        </p:spPr>
      </p:pic>
      <p:sp>
        <p:nvSpPr>
          <p:cNvPr id="226" name="Google Shape;226;p21"/>
          <p:cNvSpPr txBox="1"/>
          <p:nvPr/>
        </p:nvSpPr>
        <p:spPr>
          <a:xfrm>
            <a:off x="13985600" y="3812775"/>
            <a:ext cx="42432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solidFill>
                  <a:srgbClr val="001A53"/>
                </a:solidFill>
                <a:latin typeface="Nunito Sans"/>
                <a:ea typeface="Nunito Sans"/>
                <a:cs typeface="Nunito Sans"/>
                <a:sym typeface="Nunito Sans"/>
              </a:rPr>
              <a:t>Dl_1442842820 is a pointer to the FARPROC WSAStartup</a:t>
            </a:r>
            <a:endParaRPr sz="2500">
              <a:solidFill>
                <a:srgbClr val="001A53"/>
              </a:solidFill>
              <a:latin typeface="Nunito Sans"/>
              <a:ea typeface="Nunito Sans"/>
              <a:cs typeface="Nunito Sans"/>
              <a:sym typeface="Nunito Sans"/>
            </a:endParaRPr>
          </a:p>
        </p:txBody>
      </p:sp>
      <p:pic>
        <p:nvPicPr>
          <p:cNvPr id="227" name="Google Shape;227;p21"/>
          <p:cNvPicPr preferRelativeResize="0"/>
          <p:nvPr/>
        </p:nvPicPr>
        <p:blipFill>
          <a:blip r:embed="rId7">
            <a:alphaModFix/>
          </a:blip>
          <a:stretch>
            <a:fillRect/>
          </a:stretch>
        </p:blipFill>
        <p:spPr>
          <a:xfrm>
            <a:off x="578850" y="6472763"/>
            <a:ext cx="6572250" cy="1533525"/>
          </a:xfrm>
          <a:prstGeom prst="rect">
            <a:avLst/>
          </a:prstGeom>
          <a:noFill/>
          <a:ln>
            <a:noFill/>
          </a:ln>
        </p:spPr>
      </p:pic>
      <p:pic>
        <p:nvPicPr>
          <p:cNvPr id="228" name="Google Shape;228;p21"/>
          <p:cNvPicPr preferRelativeResize="0"/>
          <p:nvPr/>
        </p:nvPicPr>
        <p:blipFill>
          <a:blip r:embed="rId8">
            <a:alphaModFix/>
          </a:blip>
          <a:stretch>
            <a:fillRect/>
          </a:stretch>
        </p:blipFill>
        <p:spPr>
          <a:xfrm>
            <a:off x="8390600" y="6387800"/>
            <a:ext cx="5962650" cy="2514600"/>
          </a:xfrm>
          <a:prstGeom prst="rect">
            <a:avLst/>
          </a:prstGeom>
          <a:noFill/>
          <a:ln>
            <a:noFill/>
          </a:ln>
        </p:spPr>
      </p:pic>
      <p:cxnSp>
        <p:nvCxnSpPr>
          <p:cNvPr id="229" name="Google Shape;229;p21"/>
          <p:cNvCxnSpPr>
            <a:stCxn id="224" idx="3"/>
            <a:endCxn id="225" idx="1"/>
          </p:cNvCxnSpPr>
          <p:nvPr/>
        </p:nvCxnSpPr>
        <p:spPr>
          <a:xfrm flipH="1" rot="10800000">
            <a:off x="6360513" y="4722025"/>
            <a:ext cx="2030100" cy="133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30" name="Google Shape;230;p21"/>
          <p:cNvCxnSpPr>
            <a:stCxn id="225" idx="2"/>
            <a:endCxn id="227" idx="0"/>
          </p:cNvCxnSpPr>
          <p:nvPr/>
        </p:nvCxnSpPr>
        <p:spPr>
          <a:xfrm rot="5400000">
            <a:off x="7080313" y="2416147"/>
            <a:ext cx="841500" cy="7272000"/>
          </a:xfrm>
          <a:prstGeom prst="curvedConnector3">
            <a:avLst>
              <a:gd fmla="val 49992" name="adj1"/>
            </a:avLst>
          </a:prstGeom>
          <a:noFill/>
          <a:ln cap="flat" cmpd="sng" w="9525">
            <a:solidFill>
              <a:schemeClr val="dk2"/>
            </a:solidFill>
            <a:prstDash val="solid"/>
            <a:round/>
            <a:headEnd len="med" w="med" type="none"/>
            <a:tailEnd len="med" w="med" type="none"/>
          </a:ln>
        </p:spPr>
      </p:cxnSp>
      <p:cxnSp>
        <p:nvCxnSpPr>
          <p:cNvPr id="231" name="Google Shape;231;p21"/>
          <p:cNvCxnSpPr>
            <a:stCxn id="227" idx="3"/>
            <a:endCxn id="228" idx="1"/>
          </p:cNvCxnSpPr>
          <p:nvPr/>
        </p:nvCxnSpPr>
        <p:spPr>
          <a:xfrm>
            <a:off x="7151100" y="7239525"/>
            <a:ext cx="1239600" cy="405600"/>
          </a:xfrm>
          <a:prstGeom prst="curvedConnector3">
            <a:avLst>
              <a:gd fmla="val 49996"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